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F91B"/>
    <a:srgbClr val="F61B0A"/>
    <a:srgbClr val="E5100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20AD8-8D10-4F26-BBE0-5750C14EC219}" type="datetimeFigureOut">
              <a:rPr lang="el-GR" smtClean="0"/>
              <a:pPr/>
              <a:t>21/3/2011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38557-5250-487F-860B-D631C3E07F0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1652-F266-4BA6-857F-00962BBE84E0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BDBA-2066-42B3-8D31-7B7AE8C469FA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B534-B1AD-42F7-AB7E-3E1D86B0B915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CFC1-3885-4AE7-9277-7A106C6145C8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FDF-CDCA-41B1-BBC4-0CF53E196ADE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0C8B3-2111-4592-9770-55640B5A6133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5034-3285-4457-AFA2-04AFFF5F22D1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82B8-A6DE-4D22-B182-2C7E06F0A0BF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D0D8A-B548-4EDF-95FA-AA84D769C4FD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55DD-2547-4C5B-8FC0-26366BC94659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Ψαλίδισμα και στρογγύλεμα μίας γωνίας του ορθογωνίου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 τρίγωνο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8980-D289-49B5-93EF-E4B04EB734CD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9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AAE7BA6-32C3-4A03-9B2D-0EBD7505764B}" type="datetime1">
              <a:rPr lang="el-GR" smtClean="0"/>
              <a:pPr/>
              <a:t>21/3/2011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3CCFFB-3873-4255-AAAD-1D6D255DBAA1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1 - Ομάδα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ngelo\Desktop\f\final\e3wfyl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42984"/>
            <a:ext cx="4148391" cy="5454368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467544" y="40466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ea typeface="Verdana" pitchFamily="34" charset="0"/>
                <a:cs typeface="Courier New" pitchFamily="49" charset="0"/>
              </a:rPr>
              <a:t>Αντικείμενο – Σκοπός εργασίας</a:t>
            </a:r>
            <a:endParaRPr lang="el-GR" sz="3200" b="1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4572000" y="1484784"/>
            <a:ext cx="40324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Προκαταρκτική Αξιολόγηση Κινδύνων Πλημμύρας</a:t>
            </a:r>
            <a:endParaRPr lang="en-US" sz="2000" b="1" dirty="0" smtClean="0">
              <a:latin typeface="Courier New" pitchFamily="49" charset="0"/>
              <a:cs typeface="Courier New" pitchFamily="49" charset="0"/>
            </a:endParaRPr>
          </a:p>
          <a:p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 typeface="Arial" pitchFamily="34" charset="0"/>
              <a:buChar char="•"/>
            </a:pPr>
            <a:endParaRPr lang="el-GR" sz="2000" dirty="0">
              <a:latin typeface="Courier New" pitchFamily="49" charset="0"/>
              <a:cs typeface="Courier New" pitchFamily="49" charset="0"/>
            </a:endParaRPr>
          </a:p>
          <a:p>
            <a:pPr algn="ctr">
              <a:buClr>
                <a:srgbClr val="FFFF00"/>
              </a:buClr>
              <a:buSzPct val="100000"/>
              <a:buFont typeface="Arial" pitchFamily="34" charset="0"/>
              <a:buChar char="•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Περιγραφή σημαντικών σε</a:t>
            </a:r>
          </a:p>
          <a:p>
            <a:pPr algn="ctr">
              <a:buClr>
                <a:srgbClr val="FFFF00"/>
              </a:buClr>
              <a:buSzPct val="100000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έκταση και απώλειες</a:t>
            </a:r>
          </a:p>
          <a:p>
            <a:pPr algn="ctr">
              <a:buClr>
                <a:srgbClr val="FFFF00"/>
              </a:buClr>
              <a:buSzPct val="100000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ιστορικών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πλημμυρών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algn="ctr">
              <a:buClr>
                <a:srgbClr val="FFFF00"/>
              </a:buClr>
              <a:buSzPct val="100000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SzPct val="100000"/>
              <a:buFont typeface="Arial" pitchFamily="34" charset="0"/>
              <a:buChar char="•"/>
            </a:pPr>
            <a:r>
              <a:rPr lang="el-GR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Αξιολόγηση δυνητικών</a:t>
            </a:r>
          </a:p>
          <a:p>
            <a:pPr algn="ctr">
              <a:buClr>
                <a:srgbClr val="FFFF00"/>
              </a:buClr>
              <a:buSzPct val="100000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αρνητικών συνεπειών</a:t>
            </a:r>
          </a:p>
          <a:p>
            <a:pPr algn="ctr">
              <a:buClr>
                <a:srgbClr val="FFFF00"/>
              </a:buClr>
              <a:buSzPct val="100000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μελλοντικών πλημμυρών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algn="ctr">
              <a:buClr>
                <a:schemeClr val="tx1"/>
              </a:buClr>
              <a:buSzPct val="100000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>
              <a:buClr>
                <a:schemeClr val="bg1"/>
              </a:buClr>
              <a:buSzPct val="125000"/>
            </a:pPr>
            <a:endParaRPr lang="el-GR" sz="2000" dirty="0">
              <a:latin typeface="Courier New" pitchFamily="49" charset="0"/>
              <a:cs typeface="Courier New" pitchFamily="49" charset="0"/>
            </a:endParaRPr>
          </a:p>
          <a:p>
            <a:pPr algn="ctr">
              <a:buClr>
                <a:schemeClr val="bg1"/>
              </a:buClr>
              <a:buSzPct val="125000"/>
            </a:pPr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Εκτίμηση πλημμυρικής επικινδυνότητας</a:t>
            </a:r>
            <a:endParaRPr lang="el-GR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4 - Βέλος προς τα κάτω"/>
          <p:cNvSpPr/>
          <p:nvPr/>
        </p:nvSpPr>
        <p:spPr>
          <a:xfrm>
            <a:off x="6228184" y="2132856"/>
            <a:ext cx="360040" cy="576064"/>
          </a:xfrm>
          <a:prstGeom prst="downArrow">
            <a:avLst>
              <a:gd name="adj1" fmla="val 50000"/>
              <a:gd name="adj2" fmla="val 4519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Βέλος προς τα κάτω"/>
          <p:cNvSpPr/>
          <p:nvPr/>
        </p:nvSpPr>
        <p:spPr>
          <a:xfrm>
            <a:off x="6228184" y="4941168"/>
            <a:ext cx="360040" cy="64807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-1" y="188640"/>
            <a:ext cx="9144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Έργα – επεμβάσεις άμεσης προτεραιότητας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0" y="1714488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Ανανέωση στάσιμων νερών εκβολών Κηφισού (κατάντη Αγίας</a:t>
            </a:r>
          </a:p>
          <a:p>
            <a:pPr algn="just">
              <a:buClr>
                <a:srgbClr val="00B0F0"/>
              </a:buClr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Άννης)</a:t>
            </a:r>
          </a:p>
          <a:p>
            <a:pPr algn="just">
              <a:buClr>
                <a:srgbClr val="00B0F0"/>
              </a:buClr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Απεγκλωβισμός χαμηλών περιοχών Μοσχάτου – Καλλιθέας</a:t>
            </a: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Εκτροπή Κυκλοβόρου / Ιλισού (Μερική) / Πρ. Δανιήλ στον</a:t>
            </a:r>
          </a:p>
          <a:p>
            <a:pPr algn="just">
              <a:buClr>
                <a:srgbClr val="00B0F0"/>
              </a:buClr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Κηφισό</a:t>
            </a: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Έργα ανάσχεσης ανάντη Κόκκινου Μύλου</a:t>
            </a: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Διευθέτηση ρ. Εσχατιάς</a:t>
            </a: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Ολοκλήρωση Βασικού Συλλεκτήρα Ρέντη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8748464" cy="257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0" y="188640"/>
            <a:ext cx="9144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Προκαταρκτική Αξιολόγηση Κινδύνων Πλημμύρας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0" y="1340768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Ακραία επεισόδια βροχόπτωσης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για ημερήσια κλίμακα χρόνου, από το σταθμό λόφος Νυμφών του Αστεροσκοπείου, για την περίοδο 1871-2009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-1" y="260648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Προκαταρκτική Αξιολόγηση Κινδύνων Πλημμύρας</a:t>
            </a:r>
          </a:p>
          <a:p>
            <a:endParaRPr lang="el-GR" sz="3200" dirty="0"/>
          </a:p>
        </p:txBody>
      </p:sp>
      <p:sp>
        <p:nvSpPr>
          <p:cNvPr id="5" name="4 - TextBox"/>
          <p:cNvSpPr txBox="1"/>
          <p:nvPr/>
        </p:nvSpPr>
        <p:spPr>
          <a:xfrm>
            <a:off x="1835696" y="1340768"/>
            <a:ext cx="571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l-GR" sz="24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Καταγραφή σημαντικών πλημμυρών</a:t>
            </a:r>
            <a:endParaRPr lang="el-GR" sz="2400" b="1" dirty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85926"/>
            <a:ext cx="7673145" cy="379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0" y="564357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 smtClean="0">
                <a:latin typeface="Courier New" pitchFamily="49" charset="0"/>
                <a:cs typeface="Courier New" pitchFamily="49" charset="0"/>
              </a:rPr>
              <a:t>Επισήμανση των σημαντικών πλημμυρών σε ενιαία χρονοσειρά ημερήσιων υψών βροχής (σε mm) στο σταθμό του λόφου Νυμφών (Αστεροσκοπείο)</a:t>
            </a:r>
            <a:endParaRPr lang="el-GR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0" y="260648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Προκαταρκτική Αξιολόγηση Κινδύνων Πλημμύρας</a:t>
            </a:r>
          </a:p>
          <a:p>
            <a:endParaRPr lang="el-GR" sz="3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763688" y="1268760"/>
            <a:ext cx="5715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Καταγραφή σημαντικών πλημμυρών</a:t>
            </a:r>
          </a:p>
          <a:p>
            <a:endParaRPr lang="el-GR" sz="24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122" name="Picture 2" descr="C:\Users\Angelo\Desktop\Καταγραφή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4067944" cy="3816424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4171" y="1857364"/>
            <a:ext cx="4939829" cy="379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0" y="578645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Πλημμύρες που προκάλεσαν </a:t>
            </a:r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ανθρώπινα θύματα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στο</a:t>
            </a:r>
          </a:p>
          <a:p>
            <a:pPr algn="ctr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Λεκανοπέδιο της Αθήνας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827584" y="260648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Η πλημμύρα στις 6/11/1961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146" name="Picture 2" descr="C:\Users\Angelo\Desktop\Καταγραφή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3786182" cy="2922258"/>
          </a:xfrm>
          <a:prstGeom prst="rect">
            <a:avLst/>
          </a:prstGeom>
          <a:noFill/>
        </p:spPr>
      </p:pic>
      <p:pic>
        <p:nvPicPr>
          <p:cNvPr id="6147" name="Picture 3" descr="C:\Users\Angelo\Desktop\Καταγραφή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928670"/>
            <a:ext cx="4877122" cy="2867025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0" y="37890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Courier New" pitchFamily="49" charset="0"/>
                <a:cs typeface="Courier New" pitchFamily="49" charset="0"/>
              </a:rPr>
              <a:t>Ωριαία ύψη βροχής από το σταθμό λόφος Νυμφών (Αστεροσκοπείου)</a:t>
            </a:r>
            <a:endParaRPr lang="el-GR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0" y="4437112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Περιστέρι, Μπουρνάζι και Ίλιον οι περιοχές με τα μεγαλύτερα πλημμυρικά προβλήματα.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Στις δύο πρώτες βασικός παράγοντας των προβλημάτων η κατάρρευση επιμήκους επιχώματος (οδός Σκαμανδρού)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Στο Ίλιον βασικός παράγοντας η υπερχείλιση του ρ. Εσχατιάς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33265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Η πλημμύρα στις 6/11/1961</a:t>
            </a:r>
          </a:p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Απώλειες - Ζημιές</a:t>
            </a:r>
          </a:p>
          <a:p>
            <a:endParaRPr lang="el-GR" sz="32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170" name="Picture 2" descr="C:\Users\Angelo\Desktop\Καταγραφή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1838325" cy="3095625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428596" y="492919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Courier New" pitchFamily="49" charset="0"/>
                <a:cs typeface="Courier New" pitchFamily="49" charset="0"/>
              </a:rPr>
              <a:t>Απώλειες ανθρώπινων ζωών</a:t>
            </a:r>
            <a:endParaRPr lang="el-GR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2571737" y="1714488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 smtClean="0">
                <a:latin typeface="Courier New" pitchFamily="49" charset="0"/>
                <a:cs typeface="Courier New" pitchFamily="49" charset="0"/>
              </a:rPr>
              <a:t>Άστεγοι: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 4.500 (Αθήνα 3.070, Πειραιάς 1.430)</a:t>
            </a:r>
            <a:endParaRPr lang="el-GR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571736" y="2214554"/>
            <a:ext cx="6572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 smtClean="0">
                <a:latin typeface="Courier New" pitchFamily="49" charset="0"/>
                <a:cs typeface="Courier New" pitchFamily="49" charset="0"/>
              </a:rPr>
              <a:t>Υλικές ζημιές: 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Συνολικά 3.000 κτίρια με προβλήματα. Από αυτά, τα 300 καταρρέουν και ακόμα 800 καθίστανται ακατοίκητα</a:t>
            </a:r>
          </a:p>
          <a:p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2928926" y="3857628"/>
            <a:ext cx="5868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Με αφορμή την καταστροφική πλημμύρα</a:t>
            </a:r>
          </a:p>
          <a:p>
            <a:pPr algn="ctr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αποφασίζεται η διευθέτηση των </a:t>
            </a:r>
          </a:p>
          <a:p>
            <a:pPr algn="ctr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ρ. Εσχατιάς και Μιχελή, </a:t>
            </a:r>
          </a:p>
          <a:p>
            <a:pPr algn="ctr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ενώ επανεξετάζεται η διευθέτηση του Κηφισού μέχρι τις Τρεις Γέφυρες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0" y="14285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Η πλημμύρα στις 6/11/1961</a:t>
            </a:r>
          </a:p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Χάρτες απωλειών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85720" y="1142984"/>
            <a:ext cx="8858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Κόκκινο</a:t>
            </a:r>
            <a:r>
              <a:rPr lang="el-GR" sz="1600" dirty="0" smtClean="0">
                <a:latin typeface="Courier New" pitchFamily="49" charset="0"/>
                <a:cs typeface="Courier New" pitchFamily="49" charset="0"/>
              </a:rPr>
              <a:t>: σημεία απωλειών ανθρώπινων ζωών, πληροφορίες για</a:t>
            </a:r>
          </a:p>
          <a:p>
            <a:pPr algn="just"/>
            <a:r>
              <a:rPr lang="el-GR" sz="1600" dirty="0" smtClean="0">
                <a:latin typeface="Courier New" pitchFamily="49" charset="0"/>
                <a:cs typeface="Courier New" pitchFamily="49" charset="0"/>
              </a:rPr>
              <a:t> αριθμό θυμάτων και τρόπο θανάτου.</a:t>
            </a:r>
          </a:p>
          <a:p>
            <a:pPr algn="just">
              <a:buFont typeface="Arial" pitchFamily="34" charset="0"/>
              <a:buChar char="•"/>
            </a:pPr>
            <a:r>
              <a:rPr lang="el-GR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l-GR" sz="16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Πράσινο</a:t>
            </a:r>
            <a:r>
              <a:rPr lang="el-GR" sz="1600" dirty="0" smtClean="0">
                <a:latin typeface="Courier New" pitchFamily="49" charset="0"/>
                <a:cs typeface="Courier New" pitchFamily="49" charset="0"/>
              </a:rPr>
              <a:t>: σημεία ειδικού ενδιαφέροντος σε εξέλιξη</a:t>
            </a:r>
          </a:p>
          <a:p>
            <a:pPr algn="just"/>
            <a:r>
              <a:rPr lang="el-GR" sz="1600" dirty="0" smtClean="0">
                <a:latin typeface="Courier New" pitchFamily="49" charset="0"/>
                <a:cs typeface="Courier New" pitchFamily="49" charset="0"/>
              </a:rPr>
              <a:t> πλημμυρικού γεγονότος (πχ. αυξημένα προβλήματα, στοιχεία</a:t>
            </a:r>
          </a:p>
          <a:p>
            <a:pPr algn="just"/>
            <a:r>
              <a:rPr lang="el-GR" sz="1600" dirty="0" smtClean="0">
                <a:latin typeface="Courier New" pitchFamily="49" charset="0"/>
                <a:cs typeface="Courier New" pitchFamily="49" charset="0"/>
              </a:rPr>
              <a:t> πολιτικής προστασίας).</a:t>
            </a:r>
          </a:p>
          <a:p>
            <a:pPr algn="ctr"/>
            <a:r>
              <a:rPr lang="en-US" sz="140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*</a:t>
            </a:r>
            <a:r>
              <a:rPr lang="el-GR" sz="140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Χρήση εφαρμογής </a:t>
            </a:r>
            <a:r>
              <a:rPr lang="en-US" sz="140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Google Maps</a:t>
            </a:r>
            <a:r>
              <a:rPr lang="el-GR" sz="140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*</a:t>
            </a:r>
            <a:endParaRPr lang="el-GR" sz="1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714620"/>
            <a:ext cx="3833671" cy="385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86058"/>
            <a:ext cx="4214240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Η πλημμύρα στις 6/11/1961</a:t>
            </a:r>
          </a:p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Χάρτες απωλειών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3053"/>
            <a:ext cx="4000496" cy="518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57298"/>
            <a:ext cx="464400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33265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Η πλημμύρα στις 2/11/1977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928670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l-GR" b="1" dirty="0" smtClean="0">
                <a:latin typeface="Courier New" pitchFamily="49" charset="0"/>
                <a:cs typeface="Courier New" pitchFamily="49" charset="0"/>
              </a:rPr>
              <a:t>Ημερήσιο ύψος βροχής: 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165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mm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 – η μεγαλύτερη καταγραφή στα</a:t>
            </a:r>
          </a:p>
          <a:p>
            <a:r>
              <a:rPr lang="el-GR" dirty="0" smtClean="0">
                <a:latin typeface="Courier New" pitchFamily="49" charset="0"/>
                <a:cs typeface="Courier New" pitchFamily="49" charset="0"/>
              </a:rPr>
              <a:t> (από το 1871) καταγεγραμμένα 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ύψη</a:t>
            </a:r>
            <a:endParaRPr lang="el-GR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latin typeface="Courier New" pitchFamily="49" charset="0"/>
                <a:cs typeface="Courier New" pitchFamily="49" charset="0"/>
              </a:rPr>
              <a:t> Στο 4ωρο μεταξύ 17:00 και 21:00 συγκεντρώθηκαν τα 155 από</a:t>
            </a:r>
          </a:p>
          <a:p>
            <a:r>
              <a:rPr lang="el-GR" dirty="0" smtClean="0">
                <a:latin typeface="Courier New" pitchFamily="49" charset="0"/>
                <a:cs typeface="Courier New" pitchFamily="49" charset="0"/>
              </a:rPr>
              <a:t> τα συνολικά 165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mm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 του ημερήσιο 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ύψους</a:t>
            </a:r>
            <a:endParaRPr lang="el-GR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42" name="Picture 2" descr="C:\Users\Angelo\Desktop\Καταγραφή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357430"/>
            <a:ext cx="3743325" cy="3024335"/>
          </a:xfrm>
          <a:prstGeom prst="rect">
            <a:avLst/>
          </a:prstGeom>
          <a:noFill/>
        </p:spPr>
      </p:pic>
      <p:pic>
        <p:nvPicPr>
          <p:cNvPr id="10243" name="Picture 3" descr="C:\Users\Angelo\Desktop\katagrafes\Καταγραφή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348880"/>
            <a:ext cx="4410075" cy="3024336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0" y="5373216"/>
            <a:ext cx="3707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Courier New" pitchFamily="49" charset="0"/>
                <a:cs typeface="Courier New" pitchFamily="49" charset="0"/>
              </a:rPr>
              <a:t>Κατανομή βροχής στο σταθμό της Ν. Φιλαδέλφειας</a:t>
            </a:r>
            <a:endParaRPr lang="el-GR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5286380" y="5357826"/>
            <a:ext cx="3191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(Πηγή: </a:t>
            </a:r>
            <a:r>
              <a:rPr lang="en-US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Flocas &amp; Giles, 1979</a:t>
            </a:r>
            <a:r>
              <a:rPr lang="el-GR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l-GR" sz="1400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3635896" y="5661248"/>
            <a:ext cx="550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Courier New" pitchFamily="49" charset="0"/>
                <a:cs typeface="Courier New" pitchFamily="49" charset="0"/>
              </a:rPr>
              <a:t>Αθροιστικές ποσότητες βροχής σε τέσσερις βροχομετρικούς σταθμούς</a:t>
            </a:r>
            <a:endParaRPr lang="el-GR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21429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Η πλημμύρα στις 2/11/1977</a:t>
            </a:r>
          </a:p>
          <a:p>
            <a:endParaRPr lang="el-GR" sz="3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107154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  <a:buFont typeface="Wingdings" pitchFamily="2" charset="2"/>
              <a:buChar char="Ø"/>
            </a:pPr>
            <a:r>
              <a:rPr lang="el-GR" b="1" dirty="0" smtClean="0">
                <a:latin typeface="Courier New" pitchFamily="49" charset="0"/>
                <a:cs typeface="Courier New" pitchFamily="49" charset="0"/>
              </a:rPr>
              <a:t>Επίκεντρο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 των πλημμυρικών προβλημάτων η </a:t>
            </a:r>
            <a:r>
              <a:rPr lang="el-GR" b="1" dirty="0" smtClean="0">
                <a:latin typeface="Courier New" pitchFamily="49" charset="0"/>
                <a:cs typeface="Courier New" pitchFamily="49" charset="0"/>
              </a:rPr>
              <a:t>Περιφέρεια Πειραιά. 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Ειδικά το Μοσχάτο, οι χαμηλές περιοχές του Δήμου Πειραιά(Καμίνια, Καλλίπολη, Παλιά Κοκκινιά), η Νίκαια και ο Κορυδαλλός.</a:t>
            </a:r>
          </a:p>
          <a:p>
            <a:endParaRPr lang="el-GR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00B0F0"/>
              </a:buClr>
              <a:buFont typeface="Wingdings" pitchFamily="2" charset="2"/>
              <a:buChar char="Ø"/>
            </a:pPr>
            <a:r>
              <a:rPr lang="el-GR" dirty="0" smtClean="0">
                <a:latin typeface="Courier New" pitchFamily="49" charset="0"/>
                <a:cs typeface="Courier New" pitchFamily="49" charset="0"/>
              </a:rPr>
              <a:t>Στην </a:t>
            </a:r>
            <a:r>
              <a:rPr lang="el-GR" b="1" dirty="0" smtClean="0">
                <a:latin typeface="Courier New" pitchFamily="49" charset="0"/>
                <a:cs typeface="Courier New" pitchFamily="49" charset="0"/>
              </a:rPr>
              <a:t>Περιφέρεια Αθήνας 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μεγάλα προβλήματα στο Αιγάλεω </a:t>
            </a:r>
            <a:endParaRPr lang="el-GR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1266" name="Picture 2" descr="C:\Users\Angelo\Desktop\katagrafes\Καταγραφή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429000"/>
            <a:ext cx="5124450" cy="28575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0" y="2780928"/>
            <a:ext cx="4381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Απώλειες - Ζημιές</a:t>
            </a:r>
            <a:endParaRPr lang="el-GR" sz="3200" b="1" dirty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5292079" y="3571876"/>
            <a:ext cx="3851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Τα ανθρώπινα θύματα έφτασαν τα 36.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5292080" y="4509120"/>
            <a:ext cx="3851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Μόνο στην Περιφέρεια Πειραιά τα σπίτια που επλήγησαν έφτασαν τα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1.200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TextBox"/>
          <p:cNvSpPr txBox="1"/>
          <p:nvPr/>
        </p:nvSpPr>
        <p:spPr>
          <a:xfrm>
            <a:off x="395536" y="332656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Φυσικό Πλαίσιο Παραγωγής Πλημμυρών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251520" y="1700808"/>
            <a:ext cx="388843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Μεγέθη Πλημμύρας:</a:t>
            </a:r>
            <a:endParaRPr lang="en-US" sz="2400" b="1" dirty="0" smtClean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400" b="1" dirty="0" smtClean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400" b="1" dirty="0" smtClean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endParaRPr lang="el-GR" sz="2400" dirty="0">
              <a:latin typeface="Courier New" pitchFamily="49" charset="0"/>
              <a:cs typeface="Courier New" pitchFamily="49" charset="0"/>
            </a:endParaRPr>
          </a:p>
          <a:p>
            <a:pPr algn="ctr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Παροχή </a:t>
            </a:r>
            <a:r>
              <a:rPr lang="el-GR" sz="2000" dirty="0">
                <a:latin typeface="Courier New" pitchFamily="49" charset="0"/>
                <a:cs typeface="Courier New" pitchFamily="49" charset="0"/>
              </a:rPr>
              <a:t>αιχμής και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η</a:t>
            </a:r>
          </a:p>
          <a:p>
            <a:pPr algn="ctr">
              <a:buClr>
                <a:srgbClr val="FFFF00"/>
              </a:buClr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αντίστοιχη στάθμη στο</a:t>
            </a:r>
          </a:p>
          <a:p>
            <a:pPr algn="ctr">
              <a:buClr>
                <a:srgbClr val="FFFF00"/>
              </a:buClr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υδατόρευμα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algn="ctr">
              <a:buClr>
                <a:srgbClr val="FFFF00"/>
              </a:buClr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ctr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Πλημμυρικός όγκος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algn="ctr">
              <a:buClr>
                <a:srgbClr val="FFFF00"/>
              </a:buClr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ctr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Χρονική </a:t>
            </a:r>
            <a:r>
              <a:rPr lang="el-GR" sz="2000" dirty="0">
                <a:latin typeface="Courier New" pitchFamily="49" charset="0"/>
                <a:cs typeface="Courier New" pitchFamily="49" charset="0"/>
              </a:rPr>
              <a:t>διάρκεια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4644008" y="162880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Συνιστώσες πλημμυρικού κινδύνου</a:t>
            </a:r>
            <a:endParaRPr lang="el-GR" sz="2400" b="1" dirty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1"/>
          <p:cNvPicPr/>
          <p:nvPr/>
        </p:nvPicPr>
        <p:blipFill>
          <a:blip r:embed="rId2" cstate="print"/>
          <a:srcRect l="5036" t="2203" r="-714" b="858"/>
          <a:stretch>
            <a:fillRect/>
          </a:stretch>
        </p:blipFill>
        <p:spPr bwMode="auto">
          <a:xfrm>
            <a:off x="4357686" y="2643182"/>
            <a:ext cx="446278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Η πλημμύρα στις 2/11/1977</a:t>
            </a:r>
          </a:p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Χάρτες απωλειών</a:t>
            </a:r>
          </a:p>
          <a:p>
            <a:pPr algn="ctr"/>
            <a:endParaRPr lang="el-GR" sz="32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2699792" cy="456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357298"/>
            <a:ext cx="307180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340768"/>
            <a:ext cx="308209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611560" y="5877272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Γενικός</a:t>
            </a:r>
            <a:endParaRPr lang="el-GR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3707904" y="5949280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Αιγάλεω</a:t>
            </a:r>
            <a:endParaRPr lang="el-GR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6000760" y="6000768"/>
            <a:ext cx="2954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Περιφέρεια Πειραιά</a:t>
            </a:r>
            <a:endParaRPr lang="el-GR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84364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3"/>
            <a:ext cx="3929090" cy="294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285860"/>
            <a:ext cx="4572032" cy="522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1428728" y="3286124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Αιγάλεω</a:t>
            </a:r>
            <a:endParaRPr lang="el-GR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500034" y="6457890"/>
            <a:ext cx="3108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Νίκαια - Κορυδαλλός</a:t>
            </a:r>
            <a:endParaRPr lang="el-GR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500034" y="0"/>
            <a:ext cx="8643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Η πλημμύρα στις 2/11/1977</a:t>
            </a:r>
          </a:p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Χάρτες απωλειών</a:t>
            </a:r>
          </a:p>
          <a:p>
            <a:endParaRPr lang="el-GR" sz="32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4046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Περιοχές υψηλού πλημμυρικού κινδύνου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268760"/>
            <a:ext cx="43559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7670520" y="5715016"/>
            <a:ext cx="1473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(Πηγή: ΑΣΔΑ)</a:t>
            </a:r>
            <a:endParaRPr lang="el-GR" sz="1400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0" y="1124744"/>
            <a:ext cx="46440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Παράδειγμα καταγραφής</a:t>
            </a:r>
          </a:p>
          <a:p>
            <a:pPr algn="ctr"/>
            <a:endParaRPr lang="el-GR" sz="2400" b="1" dirty="0" smtClean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Με πρωτοβουλία του ΑΣΔΑ δημιουργείται μητρώο περιοχών με συχνά πλημμυρικά προβλήματα στους Δήμους της Δυτικής Αθήνας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3573016"/>
            <a:ext cx="47880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Αναφορά και άλλων σημείων για τις περιοχές:</a:t>
            </a:r>
          </a:p>
          <a:p>
            <a:pPr algn="just"/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-Κεντρικές περιοχές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-Μοσχάτο – Καλλιθέα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-Πειραιάς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-Άλιμος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-Ελληνικό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-Γλυφάδα</a:t>
            </a:r>
            <a:endParaRPr lang="el-GR" sz="2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26064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Ανάλυση πλημμυρικού προβλήματος στο Λεκανοπέδιο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1357298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Φυσικό περιβάλλον</a:t>
            </a:r>
          </a:p>
          <a:p>
            <a:endParaRPr lang="el-GR" sz="2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l-GR" sz="24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Ανθρωπογενές περιβάλλον</a:t>
            </a:r>
          </a:p>
          <a:p>
            <a:pPr>
              <a:buClr>
                <a:srgbClr val="00B0F0"/>
              </a:buClr>
              <a:buFont typeface="Wingdings" pitchFamily="2" charset="2"/>
              <a:buChar char="q"/>
            </a:pPr>
            <a:r>
              <a:rPr lang="el-GR" sz="2400" dirty="0" smtClean="0">
                <a:latin typeface="Courier New" pitchFamily="49" charset="0"/>
                <a:cs typeface="Courier New" pitchFamily="49" charset="0"/>
              </a:rPr>
              <a:t> Αστικοποίηση</a:t>
            </a:r>
          </a:p>
          <a:p>
            <a:pPr>
              <a:buClr>
                <a:srgbClr val="00B0F0"/>
              </a:buClr>
              <a:buFont typeface="Wingdings" pitchFamily="2" charset="2"/>
              <a:buChar char="q"/>
            </a:pPr>
            <a:r>
              <a:rPr lang="el-GR" sz="2400" dirty="0" smtClean="0">
                <a:latin typeface="Courier New" pitchFamily="49" charset="0"/>
                <a:cs typeface="Courier New" pitchFamily="49" charset="0"/>
              </a:rPr>
              <a:t> Περιορισμός φυσικών υδατορευμάτων</a:t>
            </a:r>
          </a:p>
          <a:p>
            <a:pPr>
              <a:buClr>
                <a:srgbClr val="00B0F0"/>
              </a:buClr>
              <a:buFont typeface="Wingdings" pitchFamily="2" charset="2"/>
              <a:buChar char="q"/>
            </a:pPr>
            <a:r>
              <a:rPr lang="el-GR" sz="2400" dirty="0" smtClean="0">
                <a:latin typeface="Courier New" pitchFamily="49" charset="0"/>
                <a:cs typeface="Courier New" pitchFamily="49" charset="0"/>
              </a:rPr>
              <a:t> Διευθέτηση υδατορευμάτων</a:t>
            </a:r>
          </a:p>
          <a:p>
            <a:pPr>
              <a:buClr>
                <a:srgbClr val="00B0F0"/>
              </a:buClr>
              <a:buFont typeface="Wingdings" pitchFamily="2" charset="2"/>
              <a:buChar char="q"/>
            </a:pPr>
            <a:r>
              <a:rPr lang="el-GR" sz="2400" dirty="0" smtClean="0">
                <a:latin typeface="Courier New" pitchFamily="49" charset="0"/>
                <a:cs typeface="Courier New" pitchFamily="49" charset="0"/>
              </a:rPr>
              <a:t> Λειτουργικότητα, συντήρηση, επιτήρηση αντιπλημμυρικών έργων</a:t>
            </a:r>
          </a:p>
          <a:p>
            <a:pPr>
              <a:buClr>
                <a:srgbClr val="00B0F0"/>
              </a:buClr>
              <a:buFont typeface="Wingdings" pitchFamily="2" charset="2"/>
              <a:buChar char="q"/>
            </a:pPr>
            <a:r>
              <a:rPr lang="el-GR" sz="2400" dirty="0" smtClean="0">
                <a:latin typeface="Courier New" pitchFamily="49" charset="0"/>
                <a:cs typeface="Courier New" pitchFamily="49" charset="0"/>
              </a:rPr>
              <a:t> Διοικητική ανεπάρκεια</a:t>
            </a:r>
          </a:p>
          <a:p>
            <a:pPr>
              <a:buClr>
                <a:srgbClr val="00B0F0"/>
              </a:buClr>
              <a:buFont typeface="Wingdings" pitchFamily="2" charset="2"/>
              <a:buChar char="q"/>
            </a:pPr>
            <a:r>
              <a:rPr lang="el-GR" sz="2400" dirty="0" smtClean="0">
                <a:latin typeface="Courier New" pitchFamily="49" charset="0"/>
                <a:cs typeface="Courier New" pitchFamily="49" charset="0"/>
              </a:rPr>
              <a:t> Πολιτική ανεπάρκεια</a:t>
            </a:r>
          </a:p>
          <a:p>
            <a:pPr>
              <a:buClr>
                <a:srgbClr val="00B0F0"/>
              </a:buClr>
              <a:buFont typeface="Wingdings" pitchFamily="2" charset="2"/>
              <a:buChar char="q"/>
            </a:pPr>
            <a:r>
              <a:rPr lang="el-GR" sz="2400" dirty="0" smtClean="0">
                <a:latin typeface="Courier New" pitchFamily="49" charset="0"/>
                <a:cs typeface="Courier New" pitchFamily="49" charset="0"/>
              </a:rPr>
              <a:t> Κριτήρια σχεδιασμού – κατασκευής αντιπλημμυρικών έργων</a:t>
            </a:r>
          </a:p>
          <a:p>
            <a:pPr>
              <a:buClr>
                <a:srgbClr val="00B0F0"/>
              </a:buClr>
              <a:buFont typeface="Wingdings" pitchFamily="2" charset="2"/>
              <a:buChar char="q"/>
            </a:pPr>
            <a:r>
              <a:rPr lang="el-GR" sz="2400" dirty="0" smtClean="0">
                <a:latin typeface="Courier New" pitchFamily="49" charset="0"/>
                <a:cs typeface="Courier New" pitchFamily="49" charset="0"/>
              </a:rPr>
              <a:t> Ελλείψεις σε σύγχρονα υδρολογικά – υδραυλικά εργαλεία</a:t>
            </a:r>
            <a:endParaRPr lang="el-GR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1886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Αντιπλημμυρικός σχεδιασμός Λεκανοπεδίου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12256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F0"/>
              </a:buClr>
              <a:buFont typeface="Wingdings" pitchFamily="2" charset="2"/>
              <a:buChar char="q"/>
            </a:pPr>
            <a:r>
              <a:rPr lang="el-GR" sz="1900" b="1" dirty="0" smtClean="0">
                <a:latin typeface="Courier New" pitchFamily="49" charset="0"/>
                <a:cs typeface="Courier New" pitchFamily="49" charset="0"/>
              </a:rPr>
              <a:t>Μελέτη </a:t>
            </a:r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«Βασικά στοιχεία και προτάσεις για την επικαιροποίηση του σχεδιασμού αντιπλημμυρικής προστασίας περιοχών Ν. Αττικής</a:t>
            </a:r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» (2004).</a:t>
            </a:r>
            <a:endParaRPr lang="el-GR" sz="19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1900" b="1" dirty="0" smtClean="0">
                <a:solidFill>
                  <a:srgbClr val="E4F91B"/>
                </a:solidFill>
                <a:latin typeface="Courier New" pitchFamily="49" charset="0"/>
                <a:cs typeface="Courier New" pitchFamily="49" charset="0"/>
              </a:rPr>
              <a:t>Στόχοι:</a:t>
            </a:r>
            <a:r>
              <a:rPr lang="el-GR" sz="1900" dirty="0" smtClean="0">
                <a:solidFill>
                  <a:srgbClr val="E4F91B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-υφιστάμενη κατάσταση – συμπληρωματικά έργα – έργα άμεσης προτεραιότητας</a:t>
            </a:r>
          </a:p>
          <a:p>
            <a:pPr algn="just"/>
            <a:endParaRPr lang="el-GR" sz="19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</a:pPr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Αξιολόγηση κριτηρίων για έργα άμεσης προτεραιότητας:</a:t>
            </a:r>
          </a:p>
          <a:p>
            <a:pPr algn="just"/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-Ενδεχόμενη επικινδυνότητα και προκαλούμενες ζημιές</a:t>
            </a:r>
          </a:p>
          <a:p>
            <a:pPr algn="just"/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-Βαθμός ωριμότητας έργων</a:t>
            </a:r>
          </a:p>
          <a:p>
            <a:pPr algn="just"/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-Δυσκολίες υλοποίησης έργων</a:t>
            </a:r>
          </a:p>
          <a:p>
            <a:pPr algn="just"/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-Προοπτικές της περιοχής υλοποίησης έργων</a:t>
            </a:r>
          </a:p>
          <a:p>
            <a:pPr algn="just"/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-Διαθέσιμοι οικονομικοί πόροι</a:t>
            </a:r>
          </a:p>
          <a:p>
            <a:pPr algn="just"/>
            <a:endParaRPr lang="el-GR" sz="19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q"/>
            </a:pPr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Γενικό Σχέδιο Αντιπλημμυρικής προστασίας και Αποχέτευσης Ομβρίων.</a:t>
            </a:r>
          </a:p>
          <a:p>
            <a:pPr algn="just"/>
            <a:r>
              <a:rPr lang="el-GR" sz="1900" b="1" dirty="0" smtClean="0">
                <a:solidFill>
                  <a:srgbClr val="E4F91B"/>
                </a:solidFill>
                <a:latin typeface="Courier New" pitchFamily="49" charset="0"/>
                <a:cs typeface="Courier New" pitchFamily="49" charset="0"/>
              </a:rPr>
              <a:t>Στόχοι: </a:t>
            </a:r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διαχείριση απορροής ομβρίων για: </a:t>
            </a:r>
          </a:p>
          <a:p>
            <a:pPr algn="just"/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       -βέλτιστες συνθήκες ασφάλειας πληθυσμού</a:t>
            </a:r>
          </a:p>
          <a:p>
            <a:pPr algn="just"/>
            <a:r>
              <a:rPr lang="el-GR" sz="1900" dirty="0" smtClean="0">
                <a:latin typeface="Courier New" pitchFamily="49" charset="0"/>
                <a:cs typeface="Courier New" pitchFamily="49" charset="0"/>
              </a:rPr>
              <a:t>       -προστασία φυσικού και δομημένου περιβάλλοντος</a:t>
            </a:r>
            <a:endParaRPr lang="el-GR" sz="19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-1" y="188640"/>
            <a:ext cx="9144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Σχέδια διαχείρισης κινδύνων πλημμύρας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3995935" cy="390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2428860" y="5286388"/>
            <a:ext cx="1473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(Πηγή: </a:t>
            </a:r>
            <a:r>
              <a:rPr lang="en-US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BRGM)</a:t>
            </a:r>
            <a:endParaRPr lang="el-GR" sz="1400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1" name="Picture 3" descr="C:\Users\Angelo\Desktop\katagrafes\Καταγραφή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64633"/>
            <a:ext cx="4684021" cy="4536725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858016" y="6143644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(Πηγή: </a:t>
            </a:r>
            <a:r>
              <a:rPr lang="en-US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COM, 2004</a:t>
            </a:r>
            <a:r>
              <a:rPr lang="el-GR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l-GR" sz="1400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" y="1886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Μέτρα αντιμετώπισης κινδύνων πλημμύρας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1988840"/>
            <a:ext cx="89297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00B0F0"/>
              </a:buClr>
              <a:buFont typeface="+mj-lt"/>
              <a:buAutoNum type="arabicPeriod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Έργα συγκράτησης του συνόλου των πλημμυρικών παροχών όσο το δυνατόν πιο ανάντη των υπό προστασία περιοχών ή/και έργα απομάκρυνσης των πλημμυρικών παροχών όσο το δυνατόν πιο γρήγορα και πιο μακριά από τις υπό προστασία περιοχές (έργα μείωσης του κινδύνου στην πηγή). </a:t>
            </a:r>
          </a:p>
          <a:p>
            <a:pPr marL="457200" indent="-457200" algn="just">
              <a:buClr>
                <a:srgbClr val="00B0F0"/>
              </a:buClr>
              <a:buFont typeface="+mj-lt"/>
              <a:buAutoNum type="arabicPeriod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marL="457200" indent="-457200" algn="just">
              <a:buClr>
                <a:srgbClr val="00B0F0"/>
              </a:buClr>
              <a:buFont typeface="+mj-lt"/>
              <a:buAutoNum type="arabicPeriod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Έργα κατακράτησης των πλημμυρικών αιχμών κατά τη διάρκεια κρίσιμων ισχυρών βροχοπτώσεων και διοχέτευσης τους με μικρές παροχές και σχετικά αργά προς τους φυσικούς αποδέκτες.</a:t>
            </a:r>
          </a:p>
          <a:p>
            <a:pPr marL="457200" indent="-457200" algn="just">
              <a:buClr>
                <a:srgbClr val="00B0F0"/>
              </a:buClr>
              <a:buFont typeface="+mj-lt"/>
              <a:buAutoNum type="arabicPeriod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marL="457200" indent="-457200" algn="just">
              <a:buClr>
                <a:srgbClr val="00B0F0"/>
              </a:buClr>
              <a:buFont typeface="+mj-lt"/>
              <a:buAutoNum type="arabicPeriod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Έργα αντιμετώπισης εκτάκτων αναγκών και έργα συντήρησης.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Συμπεράσματα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764704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Οι πλημμύρες δεν μπορούν να αποτραπούν, μπορούν όμως να μειωθούν οι αρνητικές τους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συνέπειες</a:t>
            </a: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Ενασχόληση με την Προκαταρκτική αξιολόγηση κινδύνων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πλημμύρας</a:t>
            </a: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Σημαντικές ιστορικές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πλημμύρες</a:t>
            </a: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Πλημμύρες στις 6/11/1961 και στις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2/11/1977</a:t>
            </a: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lvl="1"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Παραμένουσα πλημμυρική επικινδυνότητα στις πληγείσες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περιοχές</a:t>
            </a: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lvl="1" algn="just"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Αιτίες που οδηγούν σε ανθρώπινες απώλειες (στοιχεία πολιτικής προστασίας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Σχέση ακραίων βροχοπτώσεων, πλημμυρικών γεγονότων, συντελούμενων ζημιών –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απωλειών</a:t>
            </a: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Κοινωνικό – πολιτική ερμηνεία κατανομής πλημμυρικού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κινδύνου 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33265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Συμπεράσματα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1428736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Υφιστάμενη αντιπλημμυρική προστασία Λεκανοπεδίου</a:t>
            </a:r>
          </a:p>
          <a:p>
            <a:pPr algn="just">
              <a:buClr>
                <a:srgbClr val="00B0F0"/>
              </a:buClr>
              <a:buFont typeface="Wingdings" pitchFamily="2" charset="2"/>
              <a:buChar char="q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Τα αντιπλημμυρικά, έργα 2</a:t>
            </a:r>
            <a:r>
              <a:rPr lang="el-GR" sz="2000" baseline="30000" dirty="0" smtClean="0">
                <a:latin typeface="Courier New" pitchFamily="49" charset="0"/>
                <a:cs typeface="Courier New" pitchFamily="49" charset="0"/>
              </a:rPr>
              <a:t>ης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προτεραιότητας, έργα που ‘δε φαίνονται’</a:t>
            </a:r>
          </a:p>
          <a:p>
            <a:pPr algn="just">
              <a:buClr>
                <a:srgbClr val="00B0F0"/>
              </a:buClr>
              <a:buFont typeface="Wingdings" pitchFamily="2" charset="2"/>
              <a:buChar char="q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Δυνατότητες πρόληψης πλημμυρών</a:t>
            </a:r>
          </a:p>
          <a:p>
            <a:pPr algn="just">
              <a:buClr>
                <a:srgbClr val="00B0F0"/>
              </a:buClr>
              <a:buFont typeface="Wingdings" pitchFamily="2" charset="2"/>
              <a:buChar char="q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Ολοκληρωμένη αντιπλημμυρική πολιτική</a:t>
            </a:r>
          </a:p>
          <a:p>
            <a:pPr algn="just">
              <a:buClr>
                <a:srgbClr val="00B0F0"/>
              </a:buClr>
              <a:buFont typeface="Wingdings" pitchFamily="2" charset="2"/>
              <a:buChar char="q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Προετοιμασία για εφαρμογή της Οδηγίας 2007/60</a:t>
            </a:r>
          </a:p>
          <a:p>
            <a:pPr algn="just">
              <a:buClr>
                <a:srgbClr val="00B0F0"/>
              </a:buClr>
              <a:buFont typeface="Wingdings" pitchFamily="2" charset="2"/>
              <a:buChar char="q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00B0F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Δυσκολίες εφαρμογής της Οδηγίας 2007/60</a:t>
            </a:r>
          </a:p>
          <a:p>
            <a:endParaRPr lang="el-G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29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2857488" y="3071810"/>
            <a:ext cx="3413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i="1" dirty="0" smtClean="0">
                <a:solidFill>
                  <a:srgbClr val="FFC000"/>
                </a:solidFill>
              </a:rPr>
              <a:t>Ευχαριστώ </a:t>
            </a:r>
            <a:endParaRPr lang="el-GR" sz="4800" b="1" i="1" dirty="0">
              <a:solidFill>
                <a:srgbClr val="FFC000"/>
              </a:solidFill>
            </a:endParaRPr>
          </a:p>
        </p:txBody>
      </p:sp>
      <p:pic>
        <p:nvPicPr>
          <p:cNvPr id="5" name="Picture 4" descr="Photo_Pernot_01"/>
          <p:cNvPicPr>
            <a:picLocks noChangeAspect="1" noChangeArrowheads="1"/>
          </p:cNvPicPr>
          <p:nvPr/>
        </p:nvPicPr>
        <p:blipFill>
          <a:blip r:embed="rId2" cstate="print"/>
          <a:srcRect l="17180" t="12944" r="21475" b="4530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  <p:sp>
        <p:nvSpPr>
          <p:cNvPr id="7" name="6 - TextBox"/>
          <p:cNvSpPr txBox="1"/>
          <p:nvPr/>
        </p:nvSpPr>
        <p:spPr>
          <a:xfrm>
            <a:off x="5364088" y="6309320"/>
            <a:ext cx="363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l-GR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(Πηγή: </a:t>
            </a:r>
            <a:r>
              <a:rPr lang="el-GR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Ζαρκαδούλας</a:t>
            </a:r>
            <a:r>
              <a:rPr lang="el-GR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, 2008)</a:t>
            </a:r>
            <a:endParaRPr lang="el-GR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Πλημμυρικό Καθεστώς στην Ελλάδα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" name="Picture 3" descr="broxe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3709646" cy="435771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08720"/>
            <a:ext cx="3769053" cy="438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214282" y="5214950"/>
            <a:ext cx="3563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Μέσες ετήσιες βροχές</a:t>
            </a:r>
          </a:p>
          <a:p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el-GR" sz="1600" dirty="0" smtClean="0">
                <a:latin typeface="Courier New" pitchFamily="49" charset="0"/>
                <a:cs typeface="Courier New" pitchFamily="49" charset="0"/>
              </a:rPr>
              <a:t>Μεγάλα ύψη Δυτικά</a:t>
            </a:r>
          </a:p>
          <a:p>
            <a:pPr algn="ctr"/>
            <a:r>
              <a:rPr lang="el-GR" sz="1600" dirty="0" smtClean="0">
                <a:latin typeface="Courier New" pitchFamily="49" charset="0"/>
                <a:cs typeface="Courier New" pitchFamily="49" charset="0"/>
              </a:rPr>
              <a:t>Μικρά ύψη Ανατολικά</a:t>
            </a:r>
            <a:endParaRPr lang="el-GR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3786182" y="5000636"/>
            <a:ext cx="5500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l-GR" b="1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el-GR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Απόλυτα ημερήσια ύψη βροχής</a:t>
            </a:r>
            <a:endParaRPr lang="el-GR" b="1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el-GR" sz="1600" dirty="0" smtClean="0">
                <a:latin typeface="Courier New" pitchFamily="49" charset="0"/>
                <a:cs typeface="Courier New" pitchFamily="49" charset="0"/>
              </a:rPr>
              <a:t>Κοντινές τιμές για σχεδόν όλα τα υδατικά διαμερίσματα – αυξημένη επιρροή ακραίων επεισοδίων (μικρής χρονικής κλίμακας) στη δίαιτα πλημμυρικών απορροών</a:t>
            </a:r>
          </a:p>
          <a:p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475656" y="4941168"/>
            <a:ext cx="2440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(Πηγή: Μαμάσης, 2009)</a:t>
            </a:r>
            <a:endParaRPr lang="el-GR" sz="1400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5004048" y="5013176"/>
            <a:ext cx="2547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(Πηγή: Μαμάσης, 2010) </a:t>
            </a:r>
            <a:endParaRPr lang="el-GR" sz="1400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1428728" y="214290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Διάρθρωση Οδηγίας 2007/60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714348" y="1000108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l-GR" sz="2000" b="1" baseline="300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ο</a:t>
            </a:r>
            <a:r>
              <a:rPr lang="el-GR" sz="20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 Στάδιο: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Προκαταρκτική Αξιολόγηση Κινδύνων Πλημμύρας (έως το 2011)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702257" y="1700808"/>
            <a:ext cx="6904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l-GR" sz="20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l-GR" sz="2000" b="1" baseline="300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ο</a:t>
            </a:r>
            <a:r>
              <a:rPr lang="el-GR" sz="20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 Στάδιο: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Χάρτες επικινδυνότητας πλημμύρας 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– χάρτες κινδύνων πλημμύρας (έως το 2013)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702257" y="2420888"/>
            <a:ext cx="7520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l-GR" sz="20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3</a:t>
            </a:r>
            <a:r>
              <a:rPr lang="el-GR" sz="2000" b="1" baseline="300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ο</a:t>
            </a:r>
            <a:r>
              <a:rPr lang="el-GR" sz="20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 Στάδιο: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Σχέδια διαχείρισης κινδύνων πλημμύρας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(έως το 2015)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 descr="C:\Users\Angelo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143248"/>
            <a:ext cx="5904656" cy="321471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1214414" y="6286520"/>
            <a:ext cx="638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Χρονοδιάγραμμα Υλοποίησης της Οδηγίας 2007/60</a:t>
            </a:r>
            <a:endParaRPr lang="el-GR" b="1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323528" y="764704"/>
            <a:ext cx="3887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Περιοχή μελέτης</a:t>
            </a:r>
            <a:endParaRPr lang="el-GR" sz="32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389" t="3279" r="4796" b="8197"/>
          <a:stretch>
            <a:fillRect/>
          </a:stretch>
        </p:blipFill>
        <p:spPr bwMode="auto">
          <a:xfrm>
            <a:off x="5000628" y="1071546"/>
            <a:ext cx="3997678" cy="431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142844" y="1643050"/>
            <a:ext cx="4788024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Λεκανοπέδιο Αθήνας</a:t>
            </a:r>
          </a:p>
          <a:p>
            <a:endParaRPr lang="el-GR" sz="24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Συνολική έκταση: 430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km</a:t>
            </a:r>
            <a:r>
              <a:rPr lang="en-US" sz="2000" baseline="30000" dirty="0" smtClean="0">
                <a:latin typeface="Courier New" pitchFamily="49" charset="0"/>
                <a:cs typeface="Courier New" pitchFamily="49" charset="0"/>
              </a:rPr>
              <a:t>2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Λεκάνη Κηφισού: 381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.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1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km</a:t>
            </a:r>
            <a:r>
              <a:rPr lang="en-US" sz="2000" baseline="30000" dirty="0" smtClean="0">
                <a:latin typeface="Courier New" pitchFamily="49" charset="0"/>
                <a:cs typeface="Courier New" pitchFamily="49" charset="0"/>
              </a:rPr>
              <a:t>2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Λεκάνη Ιλισού: 48.3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km</a:t>
            </a:r>
            <a:r>
              <a:rPr lang="en-US" sz="2000" baseline="30000" dirty="0" smtClean="0">
                <a:latin typeface="Courier New" pitchFamily="49" charset="0"/>
                <a:cs typeface="Courier New" pitchFamily="49" charset="0"/>
              </a:rPr>
              <a:t>2</a:t>
            </a:r>
            <a:endParaRPr lang="el-GR" sz="2000" baseline="300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endParaRPr lang="el-GR" sz="2000" baseline="300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Συνολικό μήκος ρεμάτων: 120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km</a:t>
            </a: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Μήκος Κηφισού: 22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km</a:t>
            </a: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Μήκος Ιλισού: 10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km</a:t>
            </a: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Το 30% αυτών ικανοποιητικά διευθετημένα.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Η αστικοποίηση της συνολικής λεκάνης απορροής αγγίζει το 70%.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5286380" y="5429264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(Πηγή:</a:t>
            </a:r>
          </a:p>
          <a:p>
            <a:pPr algn="ctr"/>
            <a:r>
              <a:rPr lang="el-GR" sz="1400" i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Υδρολογική μελέτη ισχυρών βροχοπτώσεων στη λεκάνη του Κηφισού, 2010)</a:t>
            </a:r>
            <a:endParaRPr lang="el-GR" sz="1400" i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5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611560" y="332656"/>
            <a:ext cx="7704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Αντιπλημμυρική προστασία περιοχής μελέτης</a:t>
            </a:r>
          </a:p>
          <a:p>
            <a:pPr algn="ctr"/>
            <a:endParaRPr lang="el-GR" sz="24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24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1. Ιστορικά στοιχεία</a:t>
            </a:r>
            <a:endParaRPr lang="el-GR" sz="2400" b="1" dirty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2276872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Οι διαδοχικές διευθετήσεις αποφασίζονται έπειτα από καταστροφικά πλημμυρικά γεγονότα.</a:t>
            </a:r>
          </a:p>
          <a:p>
            <a:pPr algn="just"/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Η αργοπορία υλοποίησης των έργων σε συνδυασμό με τη γοργή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αστική ανάπτυξη, οδηγεί σε κατασκευή έργων με ξεπερασμένα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κριτήρια σχεδιασμού, εξ’ αρχής με μειωμένη δυνατότητα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αντιμετώπισης του πλημμυρικού κινδύνου.</a:t>
            </a:r>
          </a:p>
          <a:p>
            <a:pPr algn="just">
              <a:buFont typeface="Arial" pitchFamily="34" charset="0"/>
              <a:buChar char="•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2000" b="1" dirty="0" smtClean="0">
                <a:solidFill>
                  <a:srgbClr val="E4F91B"/>
                </a:solidFill>
                <a:latin typeface="Courier New" pitchFamily="49" charset="0"/>
                <a:cs typeface="Courier New" pitchFamily="49" charset="0"/>
              </a:rPr>
              <a:t>Κηφισός ποταμός: </a:t>
            </a:r>
          </a:p>
          <a:p>
            <a:pPr algn="just"/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Διευθέτηση 1899-1900, μήκος 1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km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, (εκβολές – οδός</a:t>
            </a:r>
          </a:p>
          <a:p>
            <a:pPr algn="just">
              <a:buClr>
                <a:srgbClr val="FFFF00"/>
              </a:buClr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Πειραιώς)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Διευθετήσεις 1936-1956, μήκος 10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km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, (εκβολές – γέφυρα</a:t>
            </a:r>
          </a:p>
          <a:p>
            <a:pPr algn="just">
              <a:buClr>
                <a:srgbClr val="FFFF00"/>
              </a:buClr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Κολοκυνθούς) 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0" y="764704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Μέσα 1960 και αρχές 1970, προμελέτη και οριστική μελέτη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αναδιευθέτησης Κηφισού από ρ. Αχαρνών μέχρι τις εκβολές.</a:t>
            </a:r>
          </a:p>
          <a:p>
            <a:pPr algn="just"/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Ολοκλήρωση των παραπάνω σταδιακά και επιμέρους την</a:t>
            </a: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εικοσαετία 1971-1991. </a:t>
            </a:r>
          </a:p>
          <a:p>
            <a:pPr algn="just"/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Με βάση αυτές κατασκευάζονται πολλά από τα υφιστάμενα έργα. 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0" y="3571876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 smtClean="0">
                <a:solidFill>
                  <a:srgbClr val="E4F91B"/>
                </a:solidFill>
                <a:latin typeface="Courier New" pitchFamily="49" charset="0"/>
                <a:cs typeface="Courier New" pitchFamily="49" charset="0"/>
              </a:rPr>
              <a:t>Ιλισός ποταμός:</a:t>
            </a:r>
          </a:p>
          <a:p>
            <a:pPr algn="just"/>
            <a:endParaRPr lang="el-GR" sz="2000" b="1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Πριν την έναρξη επεμβάσεων, η φυσική κοίτη εξέβαλε στο</a:t>
            </a:r>
          </a:p>
          <a:p>
            <a:pPr algn="just">
              <a:buClr>
                <a:srgbClr val="FFFF00"/>
              </a:buClr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Κηφισό.</a:t>
            </a:r>
          </a:p>
          <a:p>
            <a:pPr algn="just">
              <a:buClr>
                <a:srgbClr val="FFFF00"/>
              </a:buClr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Προπολεμική περίοδος: διευθέτηση με ανοιχτή διατομή.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endParaRPr lang="el-GR" sz="2000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Μεταπολεμικά, διευθέτηση με κλειστή διατομή, διαμόρφωση</a:t>
            </a:r>
          </a:p>
          <a:p>
            <a:pPr algn="just">
              <a:buClr>
                <a:srgbClr val="FFFF00"/>
              </a:buClr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ξεχωριστής εκβολής σε Φαληρικό όρμο.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285720" y="142852"/>
            <a:ext cx="86409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Αντιπλημμυρική προστασία περιοχής μελέτης</a:t>
            </a:r>
          </a:p>
          <a:p>
            <a:pPr algn="ctr"/>
            <a:endParaRPr lang="el-GR" sz="2000" b="1" dirty="0" smtClean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  <a:p>
            <a:pPr algn="just"/>
            <a:r>
              <a:rPr lang="el-GR" sz="24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2. Υφιστάμενη κατάσταση</a:t>
            </a:r>
          </a:p>
          <a:p>
            <a:endParaRPr lang="el-GR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0" y="1928802"/>
            <a:ext cx="88924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 smtClean="0">
                <a:solidFill>
                  <a:srgbClr val="E4F91B"/>
                </a:solidFill>
                <a:latin typeface="Courier New" pitchFamily="49" charset="0"/>
                <a:cs typeface="Courier New" pitchFamily="49" charset="0"/>
              </a:rPr>
              <a:t>Κηφισός ποταμός:</a:t>
            </a:r>
          </a:p>
          <a:p>
            <a:pPr algn="just"/>
            <a:endParaRPr lang="el-GR" sz="2000" b="1" dirty="0" smtClean="0">
              <a:solidFill>
                <a:srgbClr val="E4F91B"/>
              </a:solidFill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Από τις Τρεις Γέφυρες μέχρι Αγίας Άννης ο ποταμός    είναι πλήρως καλυμμένος και επί αυτού έχει κατασκευαστεί η λ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.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Κηφισού</a:t>
            </a:r>
            <a:r>
              <a:rPr lang="el-GR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pPr algn="just">
              <a:buClr>
                <a:srgbClr val="FFFF00"/>
              </a:buClr>
            </a:pPr>
            <a:endParaRPr lang="el-GR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l-GR" dirty="0" smtClean="0">
                <a:latin typeface="Courier New" pitchFamily="49" charset="0"/>
                <a:cs typeface="Courier New" pitchFamily="49" charset="0"/>
              </a:rPr>
              <a:t> Από την Αγίας Άννης μέχρι τη λ. Ποσειδώνος είναι εγκιβωτισμένος με ανοικτή διατομή, με τη λ. Κηφισού υπερυψωμένη.</a:t>
            </a:r>
          </a:p>
          <a:p>
            <a:pPr algn="just">
              <a:buClr>
                <a:srgbClr val="FFFF00"/>
              </a:buClr>
            </a:pPr>
            <a:endParaRPr lang="el-GR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l-GR" dirty="0" smtClean="0">
                <a:latin typeface="Courier New" pitchFamily="49" charset="0"/>
                <a:cs typeface="Courier New" pitchFamily="49" charset="0"/>
              </a:rPr>
              <a:t> Από τη Λεωφόρο Ποσειδώνος μέχρι την εκβολή του στη θάλασσα είναι εγκιβωτισμένος με ανοικτή διατομή και κεντρικό μεσόβαθρο.</a:t>
            </a:r>
          </a:p>
          <a:p>
            <a:pPr algn="just">
              <a:buClr>
                <a:srgbClr val="FFFF00"/>
              </a:buClr>
            </a:pPr>
            <a:endParaRPr lang="el-GR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l-GR" dirty="0" smtClean="0">
                <a:latin typeface="Courier New" pitchFamily="49" charset="0"/>
                <a:cs typeface="Courier New" pitchFamily="49" charset="0"/>
              </a:rPr>
              <a:t> Από Τρεις Γέφυρες ως Κόκκινο Μύλο εκκρεμούν τα οριστικά έργα διευθέτησης.</a:t>
            </a:r>
          </a:p>
          <a:p>
            <a:pPr algn="just">
              <a:buClr>
                <a:srgbClr val="FFFF00"/>
              </a:buClr>
            </a:pPr>
            <a:endParaRPr lang="el-GR" dirty="0" smtClean="0">
              <a:latin typeface="Courier New" pitchFamily="49" charset="0"/>
              <a:cs typeface="Courier New" pitchFamily="49" charset="0"/>
            </a:endParaRPr>
          </a:p>
          <a:p>
            <a:pPr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l-GR" dirty="0" smtClean="0">
                <a:latin typeface="Courier New" pitchFamily="49" charset="0"/>
                <a:cs typeface="Courier New" pitchFamily="49" charset="0"/>
              </a:rPr>
              <a:t> Ανάντη Κόκκινου Μύλου εκκρεμούν έργα ανάσχεσης πλημμυρών. </a:t>
            </a:r>
            <a:endParaRPr lang="el-GR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52027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259228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571876"/>
            <a:ext cx="5064224" cy="312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6000760" y="714356"/>
            <a:ext cx="2987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Ο </a:t>
            </a:r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Κηφισός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 πριν (αριστερά) και μετά (δεξιά) τα τελικά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έργα διευθέτησης του, στο ύψος του Μοσχάτου - Φαλήρου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929322" y="4357694"/>
            <a:ext cx="3214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Ο </a:t>
            </a:r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Φαληρικός όρμος </a:t>
            </a:r>
            <a:r>
              <a:rPr lang="el-GR" sz="2000" dirty="0" smtClean="0">
                <a:latin typeface="Courier New" pitchFamily="49" charset="0"/>
                <a:cs typeface="Courier New" pitchFamily="49" charset="0"/>
              </a:rPr>
              <a:t>στη σημερινή του μορφή</a:t>
            </a:r>
            <a:endParaRPr lang="el-GR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CFFB-3873-4255-AAAD-1D6D255DBAA1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Ροή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</TotalTime>
  <Words>1401</Words>
  <Application>Microsoft Office PowerPoint</Application>
  <PresentationFormat>Προβολή στην οθόνη (4:3)</PresentationFormat>
  <Paragraphs>286</Paragraphs>
  <Slides>29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0" baseType="lpstr">
      <vt:lpstr>Ροή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Angelo</dc:creator>
  <cp:lastModifiedBy>Angelo</cp:lastModifiedBy>
  <cp:revision>124</cp:revision>
  <dcterms:created xsi:type="dcterms:W3CDTF">2011-03-20T15:18:16Z</dcterms:created>
  <dcterms:modified xsi:type="dcterms:W3CDTF">2011-03-22T02:44:27Z</dcterms:modified>
</cp:coreProperties>
</file>