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9" r:id="rId1"/>
  </p:sldMasterIdLst>
  <p:notesMasterIdLst>
    <p:notesMasterId r:id="rId3"/>
  </p:notesMasterIdLst>
  <p:handoutMasterIdLst>
    <p:handoutMasterId r:id="rId4"/>
  </p:handoutMasterIdLst>
  <p:sldIdLst>
    <p:sldId id="470" r:id="rId2"/>
  </p:sldIdLst>
  <p:sldSz cx="9144000" cy="6858000" type="screen4x3"/>
  <p:notesSz cx="7099300" cy="10234613"/>
  <p:embeddedFontLst>
    <p:embeddedFont>
      <p:font typeface="Palatino Linotype" panose="02040502050505030304" pitchFamily="18" charset="0"/>
      <p:regular r:id="rId5"/>
      <p:bold r:id="rId6"/>
      <p:italic r:id="rId7"/>
      <p:boldItalic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96" userDrawn="1">
          <p15:clr>
            <a:srgbClr val="A4A3A4"/>
          </p15:clr>
        </p15:guide>
        <p15:guide id="2" pos="56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D3"/>
    <a:srgbClr val="FFA1BB"/>
    <a:srgbClr val="E1D6EC"/>
    <a:srgbClr val="E4BCFA"/>
    <a:srgbClr val="D0DDEC"/>
    <a:srgbClr val="F18873"/>
    <a:srgbClr val="008000"/>
    <a:srgbClr val="FF0000"/>
    <a:srgbClr val="FFDBB7"/>
    <a:srgbClr val="C77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Φωτεινό στυλ 2 - Έμφαση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Μεσαίο στυλ 4 - Έμφαση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Φωτεινό στυλ 3 - Έμφαση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95" autoAdjust="0"/>
    <p:restoredTop sz="94668" autoAdjust="0"/>
  </p:normalViewPr>
  <p:slideViewPr>
    <p:cSldViewPr snapToGrid="0">
      <p:cViewPr varScale="1">
        <p:scale>
          <a:sx n="109" d="100"/>
          <a:sy n="109" d="100"/>
        </p:scale>
        <p:origin x="-156" y="-90"/>
      </p:cViewPr>
      <p:guideLst>
        <p:guide orient="horz" pos="1196"/>
        <p:guide pos="56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2052" y="-90"/>
      </p:cViewPr>
      <p:guideLst>
        <p:guide orient="horz" pos="3223"/>
        <p:guide pos="2236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C21202E-5BA3-4F95-B3D2-1CA0F25AA329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30136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3" tIns="49512" rIns="99023" bIns="49512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3" tIns="49512" rIns="99023" bIns="49512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3" tIns="49512" rIns="99023" bIns="495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noProof="0"/>
              <a:t>Click to edit Master text styles</a:t>
            </a:r>
          </a:p>
          <a:p>
            <a:pPr lvl="1"/>
            <a:r>
              <a:rPr lang="el-GR" altLang="el-GR" noProof="0"/>
              <a:t>Second level</a:t>
            </a:r>
          </a:p>
          <a:p>
            <a:pPr lvl="2"/>
            <a:r>
              <a:rPr lang="el-GR" altLang="el-GR" noProof="0"/>
              <a:t>Third level</a:t>
            </a:r>
          </a:p>
          <a:p>
            <a:pPr lvl="3"/>
            <a:r>
              <a:rPr lang="el-GR" altLang="el-GR" noProof="0"/>
              <a:t>Fourth level</a:t>
            </a:r>
          </a:p>
          <a:p>
            <a:pPr lvl="4"/>
            <a:r>
              <a:rPr lang="el-GR" altLang="el-GR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3" tIns="49512" rIns="99023" bIns="49512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3" tIns="49512" rIns="99023" bIns="49512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4652D461-58C3-4C45-9F9B-E8CAEF4A57A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72653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23" tIns="49512" rIns="99023" bIns="49512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BB139D-E7B3-436F-82E5-22AF88E9F0B0}" type="slidenum">
              <a:rPr lang="el-GR" altLang="el-GR" sz="1300"/>
              <a:pPr algn="r" eaLnBrk="1" hangingPunct="1">
                <a:spcBef>
                  <a:spcPct val="0"/>
                </a:spcBef>
              </a:pPr>
              <a:t>1</a:t>
            </a:fld>
            <a:endParaRPr lang="el-GR" altLang="el-GR" sz="13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l-G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9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2133602"/>
            <a:ext cx="2870200" cy="2016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defRPr/>
            </a:pPr>
            <a:endParaRPr lang="en-GB" altLang="el-GR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98801" y="2133602"/>
            <a:ext cx="2870200" cy="201613"/>
          </a:xfrm>
          <a:prstGeom prst="rect">
            <a:avLst/>
          </a:prstGeom>
          <a:solidFill>
            <a:srgbClr val="E4EB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defRPr/>
            </a:pPr>
            <a:endParaRPr lang="en-GB" altLang="el-G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969001" y="2133602"/>
            <a:ext cx="2870200" cy="2016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>
              <a:defRPr/>
            </a:pPr>
            <a:endParaRPr lang="en-GB" altLang="el-GR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468313" y="4365625"/>
            <a:ext cx="8077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31913" y="476252"/>
            <a:ext cx="6400800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defRPr sz="1700" i="1">
                <a:solidFill>
                  <a:schemeClr val="tx1"/>
                </a:solidFill>
                <a:latin typeface="Palatino Linotype" pitchFamily="18" charset="0"/>
              </a:defRPr>
            </a:lvl1pPr>
            <a:lvl2pPr algn="ctr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algn="ctr">
              <a:spcBef>
                <a:spcPct val="20000"/>
              </a:spcBef>
              <a:buClr>
                <a:schemeClr val="bg2"/>
              </a:buClr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algn="ctr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>
              <a:defRPr/>
            </a:pPr>
            <a:r>
              <a:rPr lang="en-US" altLang="el-GR" sz="1700"/>
              <a:t> </a:t>
            </a:r>
            <a:endParaRPr lang="el-GR" altLang="el-GR" sz="170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493963"/>
            <a:ext cx="7772400" cy="1695450"/>
          </a:xfrm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l-GR" altLang="el-GR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4691065"/>
            <a:ext cx="6400800" cy="13303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700" i="1"/>
            </a:lvl1pPr>
          </a:lstStyle>
          <a:p>
            <a:pPr lvl="0"/>
            <a:endParaRPr lang="en-GB" altLang="el-GR" noProof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1864" y="6430965"/>
            <a:ext cx="7754937" cy="274637"/>
          </a:xfrm>
          <a:prstGeom prst="rect">
            <a:avLst/>
          </a:prstGeom>
        </p:spPr>
        <p:txBody>
          <a:bodyPr tIns="45720" bIns="45720"/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70375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 dirty="0" err="1"/>
              <a:t>Efstratiadis</a:t>
            </a:r>
            <a:r>
              <a:rPr lang="en-GB" altLang="el-GR" dirty="0"/>
              <a:t> et al., </a:t>
            </a:r>
            <a:r>
              <a:rPr lang="en-US" altLang="el-GR" dirty="0"/>
              <a:t>A stochastic simulation framework for flood engineering	</a:t>
            </a:r>
            <a:r>
              <a:rPr lang="en-GB" altLang="el-GR" sz="1200" dirty="0"/>
              <a:t>			   	</a:t>
            </a:r>
            <a:fld id="{EE123315-720D-4AAC-9F07-C2D42E0F1DEB}" type="slidenum">
              <a:rPr lang="en-GB" altLang="el-GR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32430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/>
              <a:t>Efstratiadis et al., </a:t>
            </a:r>
            <a:r>
              <a:rPr lang="en-US" altLang="el-GR"/>
              <a:t>A stochastic simulation framework for flood engineering	</a:t>
            </a:r>
            <a:r>
              <a:rPr lang="en-GB" altLang="el-GR" sz="1200"/>
              <a:t>			   	</a:t>
            </a:r>
            <a:fld id="{4C707433-9F27-4B0D-8138-A86128308280}" type="slidenum">
              <a:rPr lang="en-GB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43352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30725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 dirty="0" err="1"/>
              <a:t>Efstratiadis</a:t>
            </a:r>
            <a:r>
              <a:rPr lang="en-GB" altLang="el-GR" dirty="0"/>
              <a:t> et al., </a:t>
            </a:r>
            <a:r>
              <a:rPr lang="en-US" altLang="el-GR" dirty="0"/>
              <a:t>A stochastic simulation framework for flood engineering	</a:t>
            </a:r>
            <a:r>
              <a:rPr lang="en-GB" altLang="el-GR" sz="1200" dirty="0"/>
              <a:t>			   	</a:t>
            </a:r>
            <a:fld id="{0B60AEA4-48FE-4C09-8749-404687B9353E}" type="slidenum">
              <a:rPr lang="en-GB" altLang="el-GR"/>
              <a:pPr>
                <a:defRPr/>
              </a:pPr>
              <a:t>‹#›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43365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/>
              <a:t>Efstratiadis et al., </a:t>
            </a:r>
            <a:r>
              <a:rPr lang="en-US" altLang="el-GR"/>
              <a:t>A stochastic simulation framework for flood engineering	</a:t>
            </a:r>
            <a:r>
              <a:rPr lang="en-GB" altLang="el-GR" sz="1200"/>
              <a:t>			   	</a:t>
            </a:r>
            <a:fld id="{55B6E1B1-66C6-4B88-B289-E65ACDCB145D}" type="slidenum">
              <a:rPr lang="en-GB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9864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30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/>
              <a:t>Efstratiadis et al., </a:t>
            </a:r>
            <a:r>
              <a:rPr lang="en-US" altLang="el-GR"/>
              <a:t>A stochastic simulation framework for flood engineering	</a:t>
            </a:r>
            <a:r>
              <a:rPr lang="en-GB" altLang="el-GR" sz="1200"/>
              <a:t>			   	</a:t>
            </a:r>
            <a:fld id="{EE7B4B3B-B784-43DC-B921-2A0E39147C75}" type="slidenum">
              <a:rPr lang="en-GB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4184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/>
              <a:t>Efstratiadis et al., </a:t>
            </a:r>
            <a:r>
              <a:rPr lang="en-US" altLang="el-GR"/>
              <a:t>A stochastic simulation framework for flood engineering	</a:t>
            </a:r>
            <a:r>
              <a:rPr lang="en-GB" altLang="el-GR" sz="1200"/>
              <a:t>			   	</a:t>
            </a:r>
            <a:fld id="{AC0AD15C-A35A-40AE-93EB-7D9E57FBF57F}" type="slidenum">
              <a:rPr lang="en-GB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49115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6308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33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/>
              <a:t>Efstratiadis et al., </a:t>
            </a:r>
            <a:r>
              <a:rPr lang="en-US" altLang="el-GR"/>
              <a:t>A stochastic simulation framework for flood engineering	</a:t>
            </a:r>
            <a:r>
              <a:rPr lang="en-GB" altLang="el-GR" sz="1200"/>
              <a:t>			   	</a:t>
            </a:r>
            <a:fld id="{28C8C044-D1E0-466C-BD01-6717F22265B2}" type="slidenum">
              <a:rPr lang="en-GB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94702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20675" y="6626227"/>
            <a:ext cx="8715375" cy="188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l-GR"/>
              <a:t>Efstratiadis et al., </a:t>
            </a:r>
            <a:r>
              <a:rPr lang="en-US" altLang="el-GR"/>
              <a:t>A stochastic simulation framework for flood engineering	</a:t>
            </a:r>
            <a:r>
              <a:rPr lang="en-GB" altLang="el-GR" sz="1200"/>
              <a:t>			   	</a:t>
            </a:r>
            <a:fld id="{F4C1D47E-7930-4D5C-84EF-7B3404AA3969}" type="slidenum">
              <a:rPr lang="en-GB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8247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5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Click to edit Master text styles</a:t>
            </a:r>
          </a:p>
          <a:p>
            <a:pPr lvl="1"/>
            <a:r>
              <a:rPr lang="el-GR" altLang="el-GR"/>
              <a:t>Second level</a:t>
            </a:r>
          </a:p>
          <a:p>
            <a:pPr lvl="2"/>
            <a:r>
              <a:rPr lang="el-GR" altLang="el-GR"/>
              <a:t>Third level</a:t>
            </a:r>
          </a:p>
          <a:p>
            <a:pPr lvl="3"/>
            <a:r>
              <a:rPr lang="el-GR" altLang="el-GR"/>
              <a:t>Fourth level</a:t>
            </a:r>
          </a:p>
          <a:p>
            <a:pPr lvl="4"/>
            <a:r>
              <a:rPr lang="el-GR" altLang="el-GR"/>
              <a:t>Fifth level</a:t>
            </a:r>
            <a:endParaRPr lang="en-US" altLang="el-GR"/>
          </a:p>
          <a:p>
            <a:pPr lvl="4"/>
            <a:endParaRPr lang="el-GR" altLang="el-GR"/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>
              <a:defRPr/>
            </a:pPr>
            <a:endParaRPr lang="en-GB" altLang="el-GR" sz="2400">
              <a:latin typeface="Times New Roman" pitchFamily="18" charset="0"/>
            </a:endParaRPr>
          </a:p>
        </p:txBody>
      </p:sp>
      <p:sp>
        <p:nvSpPr>
          <p:cNvPr id="1030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rgbClr val="E4EB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>
              <a:defRPr/>
            </a:pPr>
            <a:endParaRPr lang="en-GB" altLang="el-GR" sz="2400">
              <a:latin typeface="Times New Roman" pitchFamily="18" charset="0"/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>
              <a:defRPr/>
            </a:pPr>
            <a:endParaRPr lang="en-GB" altLang="el-GR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1" r:id="rId3"/>
    <p:sldLayoutId id="2147483786" r:id="rId4"/>
    <p:sldLayoutId id="2147483787" r:id="rId5"/>
    <p:sldLayoutId id="2147483782" r:id="rId6"/>
    <p:sldLayoutId id="2147483783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.mp4">
            <a:hlinkClick r:id="" action="ppaction://media"/>
            <a:extLst>
              <a:ext uri="{FF2B5EF4-FFF2-40B4-BE49-F238E27FC236}">
                <a16:creationId xmlns:a16="http://schemas.microsoft.com/office/drawing/2014/main" xmlns="" id="{3510E4BE-E490-8E4F-B9D9-5A61FBBE7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059" y="95788"/>
            <a:ext cx="8577576" cy="644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2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ve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EBF4"/>
        </a:solidFill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alt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EBF4"/>
        </a:solidFill>
        <a:ln w="508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alt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tIns="10800" bIns="10800"/>
      <a:lstStyle>
        <a:defPPr eaLnBrk="1" hangingPunct="1">
          <a:spcBef>
            <a:spcPct val="5000"/>
          </a:spcBef>
          <a:buClrTx/>
          <a:buSzTx/>
          <a:buFontTx/>
          <a:buNone/>
          <a:defRPr sz="1000" i="1" dirty="0" smtClean="0">
            <a:solidFill>
              <a:schemeClr val="tx2"/>
            </a:solidFill>
            <a:latin typeface="Cambria" panose="02040503050406030204" pitchFamily="18" charset="0"/>
          </a:defRPr>
        </a:defPPr>
      </a:lstStyle>
    </a:tx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1F0397"/>
        </a:dk2>
        <a:lt2>
          <a:srgbClr val="100264"/>
        </a:lt2>
        <a:accent1>
          <a:srgbClr val="9999FF"/>
        </a:accent1>
        <a:accent2>
          <a:srgbClr val="62AED0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589DB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0">
        <a:dk1>
          <a:srgbClr val="000000"/>
        </a:dk1>
        <a:lt1>
          <a:srgbClr val="FFFFFF"/>
        </a:lt1>
        <a:dk2>
          <a:srgbClr val="1F0397"/>
        </a:dk2>
        <a:lt2>
          <a:srgbClr val="100264"/>
        </a:lt2>
        <a:accent1>
          <a:srgbClr val="9999FF"/>
        </a:accent1>
        <a:accent2>
          <a:srgbClr val="A6BEDA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96ACC5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1">
        <a:dk1>
          <a:srgbClr val="000000"/>
        </a:dk1>
        <a:lt1>
          <a:srgbClr val="FFFFFF"/>
        </a:lt1>
        <a:dk2>
          <a:srgbClr val="1F0397"/>
        </a:dk2>
        <a:lt2>
          <a:srgbClr val="100264"/>
        </a:lt2>
        <a:accent1>
          <a:srgbClr val="9999FF"/>
        </a:accent1>
        <a:accent2>
          <a:srgbClr val="A6BEDA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96ACC5"/>
        </a:accent6>
        <a:hlink>
          <a:srgbClr val="FFCC00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2">
        <a:dk1>
          <a:srgbClr val="000000"/>
        </a:dk1>
        <a:lt1>
          <a:srgbClr val="FFFFFF"/>
        </a:lt1>
        <a:dk2>
          <a:srgbClr val="1F0397"/>
        </a:dk2>
        <a:lt2>
          <a:srgbClr val="100264"/>
        </a:lt2>
        <a:accent1>
          <a:srgbClr val="9999FF"/>
        </a:accent1>
        <a:accent2>
          <a:srgbClr val="A6BEDA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96ACC5"/>
        </a:accent6>
        <a:hlink>
          <a:srgbClr val="FFCC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3">
        <a:dk1>
          <a:srgbClr val="000000"/>
        </a:dk1>
        <a:lt1>
          <a:srgbClr val="FFFFFF"/>
        </a:lt1>
        <a:dk2>
          <a:srgbClr val="1F0397"/>
        </a:dk2>
        <a:lt2>
          <a:srgbClr val="100264"/>
        </a:lt2>
        <a:accent1>
          <a:srgbClr val="9999FF"/>
        </a:accent1>
        <a:accent2>
          <a:srgbClr val="A6BEDA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96ACC5"/>
        </a:accent6>
        <a:hlink>
          <a:srgbClr val="FFFF66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3blues</Template>
  <TotalTime>22983</TotalTime>
  <Words>1</Words>
  <Application>Microsoft Office PowerPoint</Application>
  <PresentationFormat>On-screen Show (4:3)</PresentationFormat>
  <Paragraphs>1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Wingdings</vt:lpstr>
      <vt:lpstr>Palatino Linotype</vt:lpstr>
      <vt:lpstr>Calibri</vt:lpstr>
      <vt:lpstr>Times New Roman</vt:lpstr>
      <vt:lpstr>Level</vt:lpstr>
      <vt:lpstr>PowerPoint Presentation</vt:lpstr>
    </vt:vector>
  </TitlesOfParts>
  <Company>Ethnico Metsovio Polytechneio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(υποβαθμισμένη) ποσοτική διάσταση της ΟΠΥ 2000/60</dc:title>
  <dc:creator>Andreas Efstratiadis</dc:creator>
  <cp:lastModifiedBy>andreas</cp:lastModifiedBy>
  <cp:revision>2489</cp:revision>
  <dcterms:created xsi:type="dcterms:W3CDTF">2005-04-12T03:53:45Z</dcterms:created>
  <dcterms:modified xsi:type="dcterms:W3CDTF">2019-07-09T11:00:21Z</dcterms:modified>
</cp:coreProperties>
</file>