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3"/>
  </p:notesMasterIdLst>
  <p:sldIdLst>
    <p:sldId id="256" r:id="rId2"/>
    <p:sldId id="270" r:id="rId3"/>
    <p:sldId id="280" r:id="rId4"/>
    <p:sldId id="281" r:id="rId5"/>
    <p:sldId id="274" r:id="rId6"/>
    <p:sldId id="271" r:id="rId7"/>
    <p:sldId id="272" r:id="rId8"/>
    <p:sldId id="257" r:id="rId9"/>
    <p:sldId id="275" r:id="rId10"/>
    <p:sldId id="288" r:id="rId11"/>
    <p:sldId id="258" r:id="rId12"/>
    <p:sldId id="259" r:id="rId13"/>
    <p:sldId id="276" r:id="rId14"/>
    <p:sldId id="260" r:id="rId15"/>
    <p:sldId id="261" r:id="rId16"/>
    <p:sldId id="262" r:id="rId17"/>
    <p:sldId id="264" r:id="rId18"/>
    <p:sldId id="265" r:id="rId19"/>
    <p:sldId id="266" r:id="rId20"/>
    <p:sldId id="278" r:id="rId21"/>
    <p:sldId id="279" r:id="rId22"/>
    <p:sldId id="289" r:id="rId23"/>
    <p:sldId id="267" r:id="rId24"/>
    <p:sldId id="268" r:id="rId25"/>
    <p:sldId id="290" r:id="rId26"/>
    <p:sldId id="283" r:id="rId27"/>
    <p:sldId id="282" r:id="rId28"/>
    <p:sldId id="269" r:id="rId29"/>
    <p:sldId id="285" r:id="rId30"/>
    <p:sldId id="28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B07C-B39E-40FE-AB6E-FA5D0F2101D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E1F73-3A70-4932-8C7C-FA4612B2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1F73-3A70-4932-8C7C-FA4612B258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Αναφορά σε πλημμύρες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1F73-3A70-4932-8C7C-FA4612B25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2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Τυφωνας</a:t>
            </a:r>
            <a:r>
              <a:rPr lang="el-GR" dirty="0" smtClean="0"/>
              <a:t> </a:t>
            </a:r>
            <a:r>
              <a:rPr lang="el-GR" dirty="0" err="1" smtClean="0"/>
              <a:t>κατρινα</a:t>
            </a:r>
            <a:r>
              <a:rPr lang="el-GR" dirty="0" smtClean="0"/>
              <a:t> </a:t>
            </a:r>
            <a:r>
              <a:rPr lang="en-US" dirty="0" smtClean="0"/>
              <a:t>(2005) / neutral</a:t>
            </a:r>
            <a:r>
              <a:rPr lang="en-US" baseline="0" dirty="0" smtClean="0"/>
              <a:t>  ENSO, </a:t>
            </a:r>
            <a:r>
              <a:rPr lang="el-GR" baseline="0" dirty="0" smtClean="0"/>
              <a:t>δεν είχε σχέση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1F73-3A70-4932-8C7C-FA4612B25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Οφειλονται</a:t>
            </a:r>
            <a:r>
              <a:rPr lang="el-GR" baseline="0" dirty="0" smtClean="0"/>
              <a:t> και σε </a:t>
            </a:r>
            <a:r>
              <a:rPr lang="el-GR" baseline="0" dirty="0" err="1" smtClean="0"/>
              <a:t>αλλους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παραγοντες</a:t>
            </a:r>
            <a:r>
              <a:rPr lang="el-GR" baseline="0" dirty="0" smtClean="0"/>
              <a:t> – όχι </a:t>
            </a:r>
            <a:r>
              <a:rPr lang="el-GR" baseline="0" dirty="0" err="1" smtClean="0"/>
              <a:t>φυσικο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φαινομενο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μονο</a:t>
            </a:r>
            <a:r>
              <a:rPr lang="el-GR" baseline="0" dirty="0" smtClean="0"/>
              <a:t> για αυτό το </a:t>
            </a:r>
            <a:r>
              <a:rPr lang="el-GR" baseline="0" dirty="0" err="1" smtClean="0"/>
              <a:t>λογο</a:t>
            </a:r>
            <a:r>
              <a:rPr lang="el-GR" baseline="0" dirty="0" smtClean="0"/>
              <a:t> και στη </a:t>
            </a:r>
            <a:r>
              <a:rPr lang="el-GR" baseline="0" dirty="0" err="1" smtClean="0"/>
              <a:t>συνεχεια</a:t>
            </a:r>
            <a:r>
              <a:rPr lang="el-GR" baseline="0" dirty="0" smtClean="0"/>
              <a:t> θα </a:t>
            </a:r>
            <a:r>
              <a:rPr lang="el-GR" baseline="0" dirty="0" err="1" smtClean="0"/>
              <a:t>δουμε</a:t>
            </a:r>
            <a:r>
              <a:rPr lang="el-GR" baseline="0" dirty="0" smtClean="0"/>
              <a:t> ως προς το </a:t>
            </a:r>
            <a:r>
              <a:rPr lang="el-GR" baseline="0" dirty="0" err="1" smtClean="0"/>
              <a:t>φυσικο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φαινομενο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1F73-3A70-4932-8C7C-FA4612B258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6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Φυσικο</a:t>
            </a:r>
            <a:r>
              <a:rPr lang="el-GR" dirty="0" smtClean="0"/>
              <a:t> φαινόμενο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1F73-3A70-4932-8C7C-FA4612B25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5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QGIS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1F73-3A70-4932-8C7C-FA4612B258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Λογική</a:t>
            </a:r>
            <a:r>
              <a:rPr lang="el-GR" baseline="0" dirty="0" smtClean="0"/>
              <a:t> επιλογής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1F73-3A70-4932-8C7C-FA4612B258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2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PredictionValuesChange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τι </a:t>
            </a:r>
            <a:r>
              <a:rPr lang="el-G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κανει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1F73-3A70-4932-8C7C-FA4612B258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1F73-3A70-4932-8C7C-FA4612B258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2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2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5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4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8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7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8159-E9E1-41E4-B418-937A9FC9342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34E8-626B-49C2-9311-46B6CEF8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633" y="287020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/>
              <a:t> Διερεύνηση της επίδρασης του δείκτη ENSO στον </a:t>
            </a:r>
            <a:r>
              <a:rPr lang="el-GR" dirty="0" err="1"/>
              <a:t>πλημμυρικό</a:t>
            </a:r>
            <a:r>
              <a:rPr lang="el-GR" dirty="0"/>
              <a:t> κίνδυνο και τις</a:t>
            </a:r>
            <a:br>
              <a:rPr lang="el-GR" dirty="0"/>
            </a:br>
            <a:r>
              <a:rPr lang="el-GR" dirty="0"/>
              <a:t>αιτήσεις αποζημίωσης στις Ηνωμένες Πολιτείες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026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4706" y="5257800"/>
            <a:ext cx="606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l-GR" dirty="0">
                <a:latin typeface="Minion Pro"/>
                <a:ea typeface="Times New Roman" panose="02020603050405020304" pitchFamily="18" charset="0"/>
                <a:cs typeface="Times New Roman" panose="02020603050405020304" pitchFamily="18" charset="0"/>
              </a:rPr>
              <a:t>Επιβλέπουσα: Θεανώ Ηλιοπούλου, Διδάκτωρ </a:t>
            </a:r>
            <a:r>
              <a:rPr lang="el-GR" dirty="0" smtClean="0">
                <a:latin typeface="Minion Pro"/>
                <a:ea typeface="Times New Roman" panose="02020603050405020304" pitchFamily="18" charset="0"/>
                <a:cs typeface="Times New Roman" panose="02020603050405020304" pitchFamily="18" charset="0"/>
              </a:rPr>
              <a:t>ΕΜΠ, ΕΔΙΠ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1328"/>
            <a:ext cx="12192000" cy="926672"/>
          </a:xfrm>
          <a:prstGeom prst="rect">
            <a:avLst/>
          </a:prstGeom>
        </p:spPr>
      </p:pic>
      <p:sp>
        <p:nvSpPr>
          <p:cNvPr id="9" name="Text Box 53"/>
          <p:cNvSpPr txBox="1"/>
          <p:nvPr/>
        </p:nvSpPr>
        <p:spPr>
          <a:xfrm>
            <a:off x="3885869" y="6127781"/>
            <a:ext cx="5092065" cy="103441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Αθήνα, Ιούλιος 2025</a:t>
            </a:r>
            <a:endParaRPr lang="en-U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91" y="229323"/>
            <a:ext cx="10515600" cy="1325563"/>
          </a:xfrm>
        </p:spPr>
        <p:txBody>
          <a:bodyPr/>
          <a:lstStyle/>
          <a:p>
            <a:r>
              <a:rPr lang="el-GR" dirty="0" smtClean="0"/>
              <a:t>Δείκτες </a:t>
            </a:r>
            <a:r>
              <a:rPr lang="en-US" dirty="0" smtClean="0"/>
              <a:t>ENSO </a:t>
            </a:r>
            <a:r>
              <a:rPr lang="el-GR" dirty="0" smtClean="0"/>
              <a:t>με βάση το </a:t>
            </a:r>
            <a:r>
              <a:rPr lang="en-US" dirty="0" smtClean="0"/>
              <a:t>ONI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95" y="1302415"/>
            <a:ext cx="487680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1104900"/>
            <a:ext cx="5038725" cy="2886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162" y="3990975"/>
            <a:ext cx="50196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1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Συχνότητα φαινομένων </a:t>
            </a:r>
            <a:r>
              <a:rPr lang="en-US" dirty="0" smtClean="0"/>
              <a:t>El Niño – La Niña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864" y="1784118"/>
            <a:ext cx="6953250" cy="3686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5505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el-GR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ΠΙΝΑΚΑΣ 2.1-  </a:t>
            </a:r>
            <a:r>
              <a:rPr lang="el-GR" b="1" cap="small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Πινακασ</a:t>
            </a:r>
            <a:r>
              <a:rPr lang="el-GR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cap="small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κατανομησ</a:t>
            </a:r>
            <a:r>
              <a:rPr lang="el-GR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cap="small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εκδηλωσεων</a:t>
            </a:r>
            <a:r>
              <a:rPr lang="el-GR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cap="small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φαινομενων</a:t>
            </a:r>
            <a:r>
              <a:rPr lang="el-GR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ENSO </a:t>
            </a:r>
            <a:r>
              <a:rPr lang="el-GR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b="1" cap="small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κατηγοριεσ</a:t>
            </a:r>
            <a:r>
              <a:rPr lang="el-GR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100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l-GR" sz="1100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100" b="1" cap="small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ggweather</a:t>
            </a:r>
            <a:r>
              <a:rPr lang="el-GR" sz="1100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el-GR" sz="1100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b="1" cap="small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enso</a:t>
            </a:r>
            <a:r>
              <a:rPr lang="el-GR" sz="1100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b="1" cap="small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oni</a:t>
            </a:r>
            <a:r>
              <a:rPr lang="el-GR" sz="1100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b="1" cap="small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</a:t>
            </a:r>
            <a:r>
              <a:rPr lang="el-GR" sz="1100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cap="small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8012318" y="2104517"/>
            <a:ext cx="3693814" cy="31193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65402" y="2725093"/>
            <a:ext cx="3168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Strong El Niño and La Niña events are well known to be associated with major floods and droughts around the world.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In the western United States, El Niño conditions have been associated with increased winter precipitation and elevated flood risk."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	        ~ </a:t>
            </a:r>
            <a:r>
              <a:rPr lang="en-US" sz="1200" b="1" dirty="0" err="1" smtClean="0">
                <a:solidFill>
                  <a:schemeClr val="bg1"/>
                </a:solidFill>
              </a:rPr>
              <a:t>Cayan</a:t>
            </a:r>
            <a:r>
              <a:rPr lang="en-US" sz="1200" b="1" dirty="0" smtClean="0">
                <a:solidFill>
                  <a:schemeClr val="bg1"/>
                </a:solidFill>
              </a:rPr>
              <a:t>, , et al (1999)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Αιτήματα Αποζημιώσεων Καταστροφών (</a:t>
            </a:r>
            <a:r>
              <a:rPr lang="en-US" dirty="0" smtClean="0"/>
              <a:t>FEMA)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464" y="1690688"/>
            <a:ext cx="8949072" cy="513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Στόχος Πτυχιακής Εργασίας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 smtClean="0"/>
              <a:t>Φαινόμενα </a:t>
            </a:r>
            <a:r>
              <a:rPr lang="en-US" dirty="0" smtClean="0"/>
              <a:t>ENSO</a:t>
            </a:r>
            <a:r>
              <a:rPr lang="el-GR" dirty="0" smtClean="0"/>
              <a:t>: </a:t>
            </a:r>
            <a:r>
              <a:rPr lang="el-GR" dirty="0"/>
              <a:t>Μηχανισμός &amp; </a:t>
            </a:r>
            <a:r>
              <a:rPr lang="el-GR" dirty="0" smtClean="0"/>
              <a:t>Συνέπειες</a:t>
            </a:r>
          </a:p>
          <a:p>
            <a:r>
              <a:rPr lang="el-GR" dirty="0" smtClean="0"/>
              <a:t>Εισαγωγικές Έννοιες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Αποτελέσματα Στατιστικής Ανάλυσης</a:t>
            </a:r>
          </a:p>
          <a:p>
            <a:r>
              <a:rPr lang="el-GR" dirty="0"/>
              <a:t>Μοντέλο Μηχανικής </a:t>
            </a:r>
            <a:r>
              <a:rPr lang="el-GR" dirty="0" smtClean="0"/>
              <a:t>Εκμάθησης</a:t>
            </a:r>
          </a:p>
          <a:p>
            <a:r>
              <a:rPr lang="el-GR" dirty="0"/>
              <a:t>Συμπεράσματα</a:t>
            </a:r>
            <a:r>
              <a:rPr lang="el-GR" dirty="0" smtClean="0"/>
              <a:t> </a:t>
            </a:r>
          </a:p>
          <a:p>
            <a:r>
              <a:rPr lang="el-GR" dirty="0"/>
              <a:t>Προτάσεις για Βελτιώσεις &amp; Επέκταση της Μεθοδολογίας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513"/>
            <a:ext cx="12357980" cy="1325563"/>
          </a:xfrm>
        </p:spPr>
        <p:txBody>
          <a:bodyPr>
            <a:normAutofit/>
          </a:bodyPr>
          <a:lstStyle/>
          <a:p>
            <a:r>
              <a:rPr lang="el-GR" dirty="0" smtClean="0"/>
              <a:t>Χωρική κατανομή του συνολικού αριθμού αιτημάτων αποζημίωσης ανά Πολιτεία στις Ηνωμένες Πολιτείες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873" y="1504076"/>
            <a:ext cx="5920509" cy="53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Συσχετίσεις μεταξύ αιτημάτων και Δεικτών </a:t>
            </a:r>
            <a:r>
              <a:rPr lang="en-US" dirty="0" smtClean="0"/>
              <a:t>ENSO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0400"/>
            <a:ext cx="5736675" cy="4694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009" y="1825625"/>
            <a:ext cx="5221450" cy="3474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304" y="5639071"/>
            <a:ext cx="533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Γενικά Χαμηλή συσχέτιση, </a:t>
            </a:r>
          </a:p>
          <a:p>
            <a:r>
              <a:rPr lang="el-GR" dirty="0" smtClean="0"/>
              <a:t>Μέγιστη Συσχέτιση : </a:t>
            </a:r>
            <a:r>
              <a:rPr lang="en-US" dirty="0" smtClean="0"/>
              <a:t>MAX ENSO - </a:t>
            </a:r>
            <a:r>
              <a:rPr lang="el-GR" dirty="0" smtClean="0"/>
              <a:t>Καλιφόρνια (0.345)</a:t>
            </a:r>
          </a:p>
        </p:txBody>
      </p:sp>
    </p:spTree>
    <p:extLst>
      <p:ext uri="{BB962C8B-B14F-4D97-AF65-F5344CB8AC3E}">
        <p14:creationId xmlns:p14="http://schemas.microsoft.com/office/powerpoint/2010/main" val="39676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Συσχετίσεις μεταξύ αιτημάτων και </a:t>
            </a:r>
            <a:r>
              <a:rPr lang="el-GR" dirty="0" smtClean="0"/>
              <a:t>Δείκτη </a:t>
            </a:r>
            <a:r>
              <a:rPr lang="en-US" dirty="0" smtClean="0"/>
              <a:t>MAXENSO</a:t>
            </a:r>
            <a:r>
              <a:rPr lang="el-GR" dirty="0" smtClean="0"/>
              <a:t> στην </a:t>
            </a:r>
            <a:r>
              <a:rPr lang="en-US" dirty="0" smtClean="0"/>
              <a:t>California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8" y="1559292"/>
            <a:ext cx="6218464" cy="5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055150" cy="1325563"/>
          </a:xfrm>
        </p:spPr>
        <p:txBody>
          <a:bodyPr/>
          <a:lstStyle/>
          <a:p>
            <a:r>
              <a:rPr lang="el-GR" dirty="0" smtClean="0"/>
              <a:t>Δεδομένα Παροχής </a:t>
            </a:r>
            <a:r>
              <a:rPr lang="en-US" dirty="0" smtClean="0"/>
              <a:t>(Streamflow – Camels</a:t>
            </a:r>
            <a:r>
              <a:rPr lang="el-GR" dirty="0" smtClean="0"/>
              <a:t> </a:t>
            </a:r>
            <a:r>
              <a:rPr lang="en-US" dirty="0" smtClean="0"/>
              <a:t>Database)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7399" y="1436325"/>
            <a:ext cx="7235302" cy="5336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177" y="1930400"/>
            <a:ext cx="279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Υψηλότερη συσχέτιση σε  παράλιες και νότιες περιοχές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699" y="129223"/>
            <a:ext cx="11429623" cy="1628457"/>
          </a:xfrm>
        </p:spPr>
        <p:txBody>
          <a:bodyPr>
            <a:normAutofit/>
          </a:bodyPr>
          <a:lstStyle/>
          <a:p>
            <a:pPr algn="l"/>
            <a:r>
              <a:rPr lang="el-GR" sz="4400" dirty="0"/>
              <a:t>Σύγκριση συσχετίσεων </a:t>
            </a:r>
            <a:r>
              <a:rPr lang="en-US" sz="4400" dirty="0"/>
              <a:t>ENSO – </a:t>
            </a:r>
            <a:r>
              <a:rPr lang="en-US" sz="4400" dirty="0" smtClean="0"/>
              <a:t>Claims, </a:t>
            </a:r>
            <a:r>
              <a:rPr lang="en-US" sz="4400" dirty="0"/>
              <a:t>ENSO - Streamflow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17" y="1379248"/>
            <a:ext cx="5191125" cy="45243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48112" y="1757680"/>
            <a:ext cx="5553075" cy="398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5007102"/>
            <a:ext cx="47625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διαφοράς συσχετίσεων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567" y="1959299"/>
            <a:ext cx="4573555" cy="4351338"/>
          </a:xfrm>
        </p:spPr>
        <p:txBody>
          <a:bodyPr/>
          <a:lstStyle/>
          <a:p>
            <a:pPr marL="0" indent="0">
              <a:buNone/>
            </a:pPr>
            <a:r>
              <a:rPr lang="el-GR" u="sng" dirty="0" smtClean="0"/>
              <a:t>Δεδομένα Παροχής </a:t>
            </a:r>
            <a:endParaRPr lang="en-US" u="sng" dirty="0" smtClean="0"/>
          </a:p>
          <a:p>
            <a:r>
              <a:rPr lang="el-GR" dirty="0" smtClean="0"/>
              <a:t>Φυσικοί και σταθεροί μετρήσιμοι παράγοντες</a:t>
            </a:r>
          </a:p>
          <a:p>
            <a:r>
              <a:rPr lang="el-GR" dirty="0" smtClean="0"/>
              <a:t>Δεν γίνεται «κρυφτούν» οι συνέπειες του φαινομένου (αυξημένη παροχή)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78025"/>
            <a:ext cx="45735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u="sng" dirty="0" smtClean="0"/>
              <a:t>Αιτήματα Αποζημιώσεων</a:t>
            </a:r>
          </a:p>
          <a:p>
            <a:r>
              <a:rPr lang="el-GR" dirty="0" smtClean="0"/>
              <a:t>Εξωτερικοί κοινωνικοοικονομικούς παράγοντες </a:t>
            </a:r>
          </a:p>
          <a:p>
            <a:r>
              <a:rPr lang="el-GR" dirty="0" smtClean="0"/>
              <a:t>Διαφοροποίηση σε τοπική πολιτική ασφαλιστικής κάλυψης</a:t>
            </a:r>
            <a:r>
              <a:rPr lang="en-US" dirty="0" smtClean="0"/>
              <a:t> (</a:t>
            </a:r>
            <a:r>
              <a:rPr lang="el-GR" dirty="0" smtClean="0"/>
              <a:t>δεν καλύπτονται παντού οι πλημμύρες)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5542384"/>
            <a:ext cx="10370976" cy="1074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Στόχος</a:t>
            </a:r>
            <a:r>
              <a:rPr lang="en-US" dirty="0" smtClean="0"/>
              <a:t> </a:t>
            </a:r>
            <a:r>
              <a:rPr lang="el-GR" dirty="0" smtClean="0"/>
              <a:t>Πτυχιακής Εργασίας</a:t>
            </a:r>
          </a:p>
          <a:p>
            <a:r>
              <a:rPr lang="el-GR" dirty="0" smtClean="0"/>
              <a:t>Φαινόμενα </a:t>
            </a:r>
            <a:r>
              <a:rPr lang="en-US" dirty="0" smtClean="0"/>
              <a:t>ENSO</a:t>
            </a:r>
            <a:r>
              <a:rPr lang="el-GR" dirty="0" smtClean="0"/>
              <a:t>: </a:t>
            </a:r>
            <a:r>
              <a:rPr lang="el-GR" dirty="0"/>
              <a:t>Μηχανισμός &amp; </a:t>
            </a:r>
            <a:r>
              <a:rPr lang="el-GR" dirty="0" smtClean="0"/>
              <a:t>Συνέπειες</a:t>
            </a:r>
          </a:p>
          <a:p>
            <a:r>
              <a:rPr lang="el-GR" dirty="0" smtClean="0"/>
              <a:t>Εισαγωγικές Έννοιες</a:t>
            </a:r>
          </a:p>
          <a:p>
            <a:r>
              <a:rPr lang="el-GR" dirty="0" smtClean="0"/>
              <a:t>Αποτελέσματα Στατιστικής Ανάλυσης</a:t>
            </a:r>
          </a:p>
          <a:p>
            <a:r>
              <a:rPr lang="el-GR" dirty="0" smtClean="0"/>
              <a:t>Μοντέλο Μηχανικής Εκμάθησης </a:t>
            </a:r>
          </a:p>
          <a:p>
            <a:r>
              <a:rPr lang="el-GR" dirty="0" smtClean="0"/>
              <a:t>Συμπεράσματα</a:t>
            </a:r>
          </a:p>
          <a:p>
            <a:r>
              <a:rPr lang="el-GR" dirty="0"/>
              <a:t>Προτάσεις για Βελτιώσεις &amp; Επέκταση της Μεθοδολογίας</a:t>
            </a: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Στόχος Πτυχιακής </a:t>
            </a:r>
            <a:r>
              <a:rPr lang="el-GR" dirty="0" smtClean="0"/>
              <a:t>Εργασίας</a:t>
            </a:r>
          </a:p>
          <a:p>
            <a:r>
              <a:rPr lang="el-GR" dirty="0" smtClean="0"/>
              <a:t>Φαινόμενα </a:t>
            </a:r>
            <a:r>
              <a:rPr lang="en-US" dirty="0" smtClean="0"/>
              <a:t>ENSO</a:t>
            </a:r>
            <a:r>
              <a:rPr lang="el-GR" dirty="0" smtClean="0"/>
              <a:t>: </a:t>
            </a:r>
            <a:r>
              <a:rPr lang="el-GR" dirty="0"/>
              <a:t>Μηχανισμός &amp; </a:t>
            </a:r>
            <a:r>
              <a:rPr lang="el-GR" dirty="0" smtClean="0"/>
              <a:t>Συνέπειες</a:t>
            </a:r>
          </a:p>
          <a:p>
            <a:r>
              <a:rPr lang="el-GR" dirty="0" smtClean="0"/>
              <a:t>Εισαγωγικές Έννοιες</a:t>
            </a:r>
          </a:p>
          <a:p>
            <a:r>
              <a:rPr lang="el-GR" dirty="0" smtClean="0"/>
              <a:t>Αποτελέσματα Στατιστικής Ανάλυσης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Μοντέλο Μηχανικής Εκμάθησης </a:t>
            </a:r>
          </a:p>
          <a:p>
            <a:r>
              <a:rPr lang="el-GR" dirty="0" smtClean="0"/>
              <a:t>Συμπεράσματα</a:t>
            </a:r>
          </a:p>
          <a:p>
            <a:r>
              <a:rPr lang="el-GR" dirty="0"/>
              <a:t>Προτάσεις για Βελτιώσεις &amp; Επέκταση της Μεθοδολογίας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Αρχές </a:t>
            </a: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235"/>
            <a:ext cx="5164248" cy="462044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Μοντέλο τύπου ‘</a:t>
            </a:r>
            <a:r>
              <a:rPr lang="en-US" dirty="0" smtClean="0"/>
              <a:t>decision tree</a:t>
            </a:r>
            <a:r>
              <a:rPr lang="el-GR" dirty="0" smtClean="0"/>
              <a:t>’</a:t>
            </a:r>
          </a:p>
          <a:p>
            <a:r>
              <a:rPr lang="el-GR" dirty="0" err="1" smtClean="0"/>
              <a:t>Πινακοειδης</a:t>
            </a:r>
            <a:r>
              <a:rPr lang="el-GR" dirty="0" smtClean="0"/>
              <a:t> μορφή δεδομένων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regression models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Στόχος: Πρόβλεψη μελλοντικών Αιτημάτων Αποζημίωσης λόγω πλημυρών στην Καλιφόρνια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Τύπος μοντέλου: </a:t>
            </a:r>
            <a:r>
              <a:rPr lang="en-US" dirty="0" err="1" smtClean="0">
                <a:sym typeface="Wingdings" panose="05000000000000000000" pitchFamily="2" charset="2"/>
              </a:rPr>
              <a:t>Catboost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l-GR" sz="1900" dirty="0" smtClean="0">
                <a:sym typeface="Wingdings" panose="05000000000000000000" pitchFamily="2" charset="2"/>
              </a:rPr>
              <a:t>παίρνει κατηγορικές μεταβλητές</a:t>
            </a:r>
            <a:r>
              <a:rPr lang="en-US" sz="1900" dirty="0" smtClean="0">
                <a:sym typeface="Wingdings" panose="05000000000000000000" pitchFamily="2" charset="2"/>
              </a:rPr>
              <a:t> (</a:t>
            </a:r>
            <a:r>
              <a:rPr lang="el-GR" sz="1900" dirty="0" smtClean="0">
                <a:sym typeface="Wingdings" panose="05000000000000000000" pitchFamily="2" charset="2"/>
              </a:rPr>
              <a:t>κομητείες)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900" dirty="0" smtClean="0">
                <a:sym typeface="Wingdings" panose="05000000000000000000" pitchFamily="2" charset="2"/>
              </a:rPr>
              <a:t>Αλληλεπίδραση Μεταβλητών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900" dirty="0" smtClean="0">
                <a:sym typeface="Wingdings" panose="05000000000000000000" pitchFamily="2" charset="2"/>
              </a:rPr>
              <a:t>Αποφεύγεται η </a:t>
            </a:r>
            <a:r>
              <a:rPr lang="el-GR" sz="1900" dirty="0" err="1" smtClean="0">
                <a:sym typeface="Wingdings" panose="05000000000000000000" pitchFamily="2" charset="2"/>
              </a:rPr>
              <a:t>υπερπροσαρμογή</a:t>
            </a:r>
            <a:r>
              <a:rPr lang="el-GR" sz="1900" dirty="0" smtClean="0">
                <a:sym typeface="Wingdings" panose="05000000000000000000" pitchFamily="2" charset="2"/>
              </a:rPr>
              <a:t> (</a:t>
            </a:r>
            <a:r>
              <a:rPr lang="en-US" sz="1900" dirty="0" err="1" smtClean="0">
                <a:sym typeface="Wingdings" panose="05000000000000000000" pitchFamily="2" charset="2"/>
              </a:rPr>
              <a:t>overlifting</a:t>
            </a:r>
            <a:r>
              <a:rPr lang="en-US" sz="1900" dirty="0" smtClean="0">
                <a:sym typeface="Wingdings" panose="05000000000000000000" pitchFamily="2" charset="2"/>
              </a:rPr>
              <a:t>) </a:t>
            </a:r>
            <a:r>
              <a:rPr lang="el-GR" sz="1900" dirty="0" smtClean="0">
                <a:sym typeface="Wingdings" panose="05000000000000000000" pitchFamily="2" charset="2"/>
              </a:rPr>
              <a:t>με διόρθωση προηγούμενων δέντρων.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l-GR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763" y="1501695"/>
            <a:ext cx="47910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4" y="217284"/>
            <a:ext cx="4059724" cy="288821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Διάγραμμα Ροής</a:t>
            </a:r>
            <a:br>
              <a:rPr lang="el-GR" dirty="0" smtClean="0"/>
            </a:br>
            <a:r>
              <a:rPr lang="el-GR" dirty="0" smtClean="0"/>
              <a:t>Αναπτυχθέντος</a:t>
            </a:r>
            <a:br>
              <a:rPr lang="el-GR" dirty="0" smtClean="0"/>
            </a:br>
            <a:r>
              <a:rPr lang="el-GR" dirty="0" smtClean="0"/>
              <a:t>Μοντέλου</a:t>
            </a:r>
            <a:br>
              <a:rPr lang="el-GR" dirty="0" smtClean="0"/>
            </a:br>
            <a:r>
              <a:rPr lang="el-GR" dirty="0" smtClean="0"/>
              <a:t>Μηχανικής </a:t>
            </a:r>
            <a:br>
              <a:rPr lang="el-GR" dirty="0" smtClean="0"/>
            </a:br>
            <a:r>
              <a:rPr lang="el-GR" dirty="0" smtClean="0"/>
              <a:t>Εκμάθησης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2859" y="129894"/>
            <a:ext cx="6120865" cy="6593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14" y="4526450"/>
            <a:ext cx="4476750" cy="2114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2154" y="3987679"/>
            <a:ext cx="5580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dirty="0" smtClean="0"/>
              <a:t>Σύνολο </a:t>
            </a:r>
            <a:r>
              <a:rPr lang="el-GR" sz="1200" dirty="0"/>
              <a:t>εκπαίδευσης (</a:t>
            </a:r>
            <a:r>
              <a:rPr lang="el-GR" sz="1200" dirty="0" err="1"/>
              <a:t>training</a:t>
            </a:r>
            <a:r>
              <a:rPr lang="el-GR" sz="1200" dirty="0"/>
              <a:t> </a:t>
            </a:r>
            <a:r>
              <a:rPr lang="el-GR" sz="1200" dirty="0" err="1"/>
              <a:t>set</a:t>
            </a:r>
            <a:r>
              <a:rPr lang="el-GR" sz="1200" dirty="0"/>
              <a:t>): 80% των δεδομένων (</a:t>
            </a:r>
            <a:r>
              <a:rPr lang="el-GR" sz="1200" dirty="0" smtClean="0"/>
              <a:t>1978-2006,2012-2024)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dirty="0" smtClean="0"/>
              <a:t>Σύνολο </a:t>
            </a:r>
            <a:r>
              <a:rPr lang="el-GR" sz="1200" dirty="0"/>
              <a:t>δοκιμής (</a:t>
            </a:r>
            <a:r>
              <a:rPr lang="el-GR" sz="1200" dirty="0" err="1"/>
              <a:t>test</a:t>
            </a:r>
            <a:r>
              <a:rPr lang="el-GR" sz="1200" dirty="0"/>
              <a:t> </a:t>
            </a:r>
            <a:r>
              <a:rPr lang="el-GR" sz="1200" dirty="0" err="1"/>
              <a:t>set</a:t>
            </a:r>
            <a:r>
              <a:rPr lang="el-GR" sz="1200" dirty="0"/>
              <a:t>): 20% των δεδομένων (2007-2011)</a:t>
            </a:r>
          </a:p>
        </p:txBody>
      </p:sp>
    </p:spTree>
    <p:extLst>
      <p:ext uri="{BB962C8B-B14F-4D97-AF65-F5344CB8AC3E}">
        <p14:creationId xmlns:p14="http://schemas.microsoft.com/office/powerpoint/2010/main" val="4204711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503" y="916885"/>
            <a:ext cx="11615859" cy="1731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03" y="2862593"/>
            <a:ext cx="396240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662" y="2919743"/>
            <a:ext cx="3876675" cy="360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337" y="3348368"/>
            <a:ext cx="40767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75002"/>
            <a:ext cx="10515600" cy="1325563"/>
          </a:xfrm>
        </p:spPr>
        <p:txBody>
          <a:bodyPr/>
          <a:lstStyle/>
          <a:p>
            <a:r>
              <a:rPr lang="el-GR" dirty="0" smtClean="0"/>
              <a:t>ΜΟΝΤΕΛΟ ΜΗΧΑΝΙΚΗΣ ΕΚΜΑΘΗΣΗΣ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226" y="1171946"/>
            <a:ext cx="6681536" cy="55221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236219" y="1171946"/>
            <a:ext cx="45735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u="sng" dirty="0" smtClean="0"/>
              <a:t>Μεταβλητές</a:t>
            </a:r>
            <a:endParaRPr lang="en-US" u="sng" dirty="0" smtClean="0"/>
          </a:p>
          <a:p>
            <a:pPr lvl="0"/>
            <a:r>
              <a:rPr lang="el-GR" dirty="0"/>
              <a:t>Πυκνότητα Υδρογραφικού Δικτύου</a:t>
            </a:r>
            <a:endParaRPr lang="en-US" dirty="0"/>
          </a:p>
          <a:p>
            <a:pPr lvl="0"/>
            <a:r>
              <a:rPr lang="el-GR" dirty="0"/>
              <a:t>Πυκνότητα Οδικού Δικτύου</a:t>
            </a:r>
            <a:endParaRPr lang="en-US" dirty="0"/>
          </a:p>
          <a:p>
            <a:pPr lvl="0"/>
            <a:r>
              <a:rPr lang="el-GR" dirty="0"/>
              <a:t>Συντεταγμένες </a:t>
            </a:r>
            <a:r>
              <a:rPr lang="el-GR" dirty="0" err="1"/>
              <a:t>Κεντροειδών</a:t>
            </a:r>
            <a:r>
              <a:rPr lang="el-GR" dirty="0"/>
              <a:t> Κομητειών (</a:t>
            </a:r>
            <a:r>
              <a:rPr lang="el-GR" dirty="0" err="1"/>
              <a:t>Centroid</a:t>
            </a:r>
            <a:r>
              <a:rPr lang="el-GR" dirty="0"/>
              <a:t> </a:t>
            </a:r>
            <a:r>
              <a:rPr lang="el-GR" dirty="0" err="1"/>
              <a:t>Coordinates</a:t>
            </a:r>
            <a:r>
              <a:rPr lang="el-GR" dirty="0"/>
              <a:t>)</a:t>
            </a:r>
            <a:endParaRPr lang="en-US" dirty="0"/>
          </a:p>
          <a:p>
            <a:pPr lvl="0"/>
            <a:r>
              <a:rPr lang="el-GR" dirty="0"/>
              <a:t>Απόσταση </a:t>
            </a:r>
            <a:r>
              <a:rPr lang="el-GR" dirty="0" err="1"/>
              <a:t>Κεντροειδούς</a:t>
            </a:r>
            <a:r>
              <a:rPr lang="el-GR" dirty="0"/>
              <a:t> από Ακτογραμμή (</a:t>
            </a:r>
            <a:r>
              <a:rPr lang="el-GR" dirty="0" err="1"/>
              <a:t>Distance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Sea)</a:t>
            </a:r>
            <a:endParaRPr lang="en-US" dirty="0"/>
          </a:p>
          <a:p>
            <a:pPr lvl="0"/>
            <a:r>
              <a:rPr lang="el-GR" dirty="0"/>
              <a:t>Μέσο Υψόμετρο (</a:t>
            </a:r>
            <a:r>
              <a:rPr lang="el-GR" dirty="0" err="1"/>
              <a:t>Elevation</a:t>
            </a:r>
            <a:r>
              <a:rPr lang="el-GR" dirty="0"/>
              <a:t>)</a:t>
            </a:r>
            <a:endParaRPr lang="en-US" dirty="0"/>
          </a:p>
          <a:p>
            <a:pPr lvl="0"/>
            <a:r>
              <a:rPr lang="el-GR" dirty="0"/>
              <a:t>Πληθυσμιακή Βάση Κομητείας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Importance	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9089"/>
            <a:ext cx="6069594" cy="42098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39367" y="58351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el-GR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Εικόνα 7.9 - Σπουδαιότητα των χαρακτηριστικών-παραμέτρων του διαμορφωθέντος μοντέλου </a:t>
            </a:r>
            <a:r>
              <a:rPr lang="el-GR" b="1" cap="small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CatBoost</a:t>
            </a:r>
            <a:endParaRPr lang="en-US" b="1" cap="small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80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Στόχος Πτυχιακής </a:t>
            </a:r>
            <a:r>
              <a:rPr lang="el-GR" dirty="0" smtClean="0"/>
              <a:t>Εργασίας</a:t>
            </a:r>
          </a:p>
          <a:p>
            <a:r>
              <a:rPr lang="el-GR" dirty="0" smtClean="0"/>
              <a:t>Φαινόμενα </a:t>
            </a:r>
            <a:r>
              <a:rPr lang="en-US" dirty="0" smtClean="0"/>
              <a:t>ENSO</a:t>
            </a:r>
            <a:r>
              <a:rPr lang="el-GR" dirty="0" smtClean="0"/>
              <a:t>: </a:t>
            </a:r>
            <a:r>
              <a:rPr lang="el-GR" dirty="0"/>
              <a:t>Μηχανισμός &amp; </a:t>
            </a:r>
            <a:r>
              <a:rPr lang="el-GR" dirty="0" smtClean="0"/>
              <a:t>Συνέπειες</a:t>
            </a:r>
          </a:p>
          <a:p>
            <a:r>
              <a:rPr lang="el-GR" dirty="0" smtClean="0"/>
              <a:t>Εισαγωγικές Έννοιες</a:t>
            </a:r>
          </a:p>
          <a:p>
            <a:r>
              <a:rPr lang="el-GR" dirty="0" smtClean="0"/>
              <a:t>Αποτελέσματα Στατιστικής Ανάλυσης</a:t>
            </a:r>
          </a:p>
          <a:p>
            <a:r>
              <a:rPr lang="el-GR" dirty="0" smtClean="0"/>
              <a:t>Μοντέλο Μηχανικής Εκμάθησης 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Συμπεράσματα</a:t>
            </a:r>
          </a:p>
          <a:p>
            <a:r>
              <a:rPr lang="el-GR" dirty="0"/>
              <a:t>Προτάσεις για Βελτιώσεις &amp; Επέκταση της Μεθοδολογίας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Χαμηλές Συσχετίσεις ανάμεσα στους Δείκτες </a:t>
            </a:r>
            <a:r>
              <a:rPr lang="en-US" dirty="0" smtClean="0"/>
              <a:t>ENSO </a:t>
            </a:r>
            <a:r>
              <a:rPr lang="el-GR" dirty="0" smtClean="0"/>
              <a:t>και τα Αιτήματα Αποζημίωσης λόγω </a:t>
            </a:r>
            <a:r>
              <a:rPr lang="el-GR" dirty="0" err="1" smtClean="0"/>
              <a:t>πλημ</a:t>
            </a:r>
            <a:r>
              <a:rPr lang="el-GR" dirty="0" err="1"/>
              <a:t>μ</a:t>
            </a:r>
            <a:r>
              <a:rPr lang="el-GR" dirty="0" err="1" smtClean="0"/>
              <a:t>υρικών</a:t>
            </a:r>
            <a:r>
              <a:rPr lang="el-GR" dirty="0" smtClean="0"/>
              <a:t> καταστροφών </a:t>
            </a:r>
          </a:p>
          <a:p>
            <a:pPr marL="0" indent="0">
              <a:buNone/>
            </a:pPr>
            <a:endParaRPr lang="el-G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Ο</a:t>
            </a:r>
            <a:r>
              <a:rPr lang="el-GR" dirty="0" smtClean="0"/>
              <a:t>ι </a:t>
            </a:r>
            <a:r>
              <a:rPr lang="el-GR" dirty="0"/>
              <a:t>δείκτες ENSO είναι δείκτες παγκοσμίου κλίμακας, και δεν είναι σχεδιασμένοι για να </a:t>
            </a:r>
            <a:r>
              <a:rPr lang="el-GR" dirty="0" err="1"/>
              <a:t>ποσοτικοποιήσουν</a:t>
            </a:r>
            <a:r>
              <a:rPr lang="el-GR" dirty="0"/>
              <a:t> την επιρροή συγκεκριμένα στις περιοχές των </a:t>
            </a:r>
            <a:r>
              <a:rPr lang="el-GR" dirty="0" smtClean="0"/>
              <a:t>ΗΠΑ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τα αιτήματα ασφαλιστικών αποζημιώσεων δεν εξαρτώνται μονοσήμαντα από τα μετεωρολογικά φαινόμενα, αλλά και από κοινωνικούς και θεσμικούς παράγοντες 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η επίδραση των φαινομένων ENSO δεν προκαλεί πάντα πλημμύρες και καταστροφές πάρα μόνο στα μέγιστα σημεία </a:t>
            </a:r>
            <a:r>
              <a:rPr lang="el-GR" dirty="0" smtClean="0"/>
              <a:t>της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2870"/>
          </a:xfrm>
        </p:spPr>
        <p:txBody>
          <a:bodyPr/>
          <a:lstStyle/>
          <a:p>
            <a:r>
              <a:rPr lang="el-GR" dirty="0"/>
              <a:t>Υψηλότερες Συσχετίσεις μεταξύ φυσικών δεδομένων </a:t>
            </a:r>
            <a:r>
              <a:rPr lang="el-GR" dirty="0" smtClean="0"/>
              <a:t>παροχών με δείκτες </a:t>
            </a:r>
            <a:r>
              <a:rPr lang="en-US" dirty="0" smtClean="0"/>
              <a:t>ENSO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Κοινωνικοοικονομικοί παράγοντες 	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Τοπική Πολιτική Ασφάλισης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Φυσικές Μετρήσεις Φαινομένου (σταθερότητα)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l-GR" sz="1800" dirty="0" smtClean="0"/>
          </a:p>
          <a:p>
            <a:r>
              <a:rPr lang="el-GR" dirty="0" smtClean="0"/>
              <a:t>Σε κάθε περίπτωση μεγαλύτερη επιρροή φαινομένου σε παράλιες και νότιες περιοχές.</a:t>
            </a:r>
            <a:endParaRPr lang="el-GR" dirty="0"/>
          </a:p>
          <a:p>
            <a:r>
              <a:rPr lang="el-GR" dirty="0" smtClean="0"/>
              <a:t>Ικανοποιητική ικανότητα πρόβλεψης με το μοντέλο μηχανικής εκμάθησης (όπου υπάρχει επαρκής συσχέτιση – πχ Καλιφόρνια)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9308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61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Στόχος Πτυχιακής </a:t>
            </a:r>
            <a:r>
              <a:rPr lang="el-GR" dirty="0" smtClean="0"/>
              <a:t>Εργασίας</a:t>
            </a:r>
          </a:p>
          <a:p>
            <a:r>
              <a:rPr lang="el-GR" dirty="0" smtClean="0"/>
              <a:t>Φαινόμενα </a:t>
            </a:r>
            <a:r>
              <a:rPr lang="en-US" dirty="0" smtClean="0"/>
              <a:t>ENSO</a:t>
            </a:r>
            <a:r>
              <a:rPr lang="el-GR" dirty="0" smtClean="0"/>
              <a:t>: </a:t>
            </a:r>
            <a:r>
              <a:rPr lang="el-GR" dirty="0"/>
              <a:t>Μηχανισμός &amp; </a:t>
            </a:r>
            <a:r>
              <a:rPr lang="el-GR" dirty="0" smtClean="0"/>
              <a:t>Συνέπειες</a:t>
            </a:r>
          </a:p>
          <a:p>
            <a:r>
              <a:rPr lang="el-GR" dirty="0" smtClean="0"/>
              <a:t>Εισαγωγικές Έννοιες</a:t>
            </a:r>
          </a:p>
          <a:p>
            <a:r>
              <a:rPr lang="el-GR" dirty="0" smtClean="0"/>
              <a:t>Αποτελέσματα Στατιστικής Ανάλυσης</a:t>
            </a:r>
          </a:p>
          <a:p>
            <a:r>
              <a:rPr lang="el-GR" dirty="0" smtClean="0"/>
              <a:t>Μοντέλο Μηχανικής Εκμάθησης </a:t>
            </a:r>
          </a:p>
          <a:p>
            <a:r>
              <a:rPr lang="el-GR" dirty="0" smtClean="0"/>
              <a:t>Συμπεράσματα</a:t>
            </a:r>
          </a:p>
          <a:p>
            <a:r>
              <a:rPr lang="el-GR" dirty="0">
                <a:solidFill>
                  <a:srgbClr val="C00000"/>
                </a:solidFill>
              </a:rPr>
              <a:t>Προτάσεις για Βελτιώσεις &amp; Επέκταση της Μεθοδολογίας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Στόχος </a:t>
            </a:r>
            <a:r>
              <a:rPr lang="el-GR" dirty="0">
                <a:solidFill>
                  <a:srgbClr val="FF0000"/>
                </a:solidFill>
              </a:rPr>
              <a:t>Πτυχιακής Εργασίας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Φαινόμενα </a:t>
            </a:r>
            <a:r>
              <a:rPr lang="en-US" dirty="0" smtClean="0"/>
              <a:t>ENSO</a:t>
            </a:r>
            <a:r>
              <a:rPr lang="el-GR" dirty="0" smtClean="0"/>
              <a:t>: </a:t>
            </a:r>
            <a:r>
              <a:rPr lang="el-GR" dirty="0"/>
              <a:t>Μηχανισμός &amp; </a:t>
            </a:r>
            <a:r>
              <a:rPr lang="el-GR" dirty="0" smtClean="0"/>
              <a:t>Συνέπειες</a:t>
            </a:r>
          </a:p>
          <a:p>
            <a:r>
              <a:rPr lang="el-GR" dirty="0" smtClean="0"/>
              <a:t>Εισαγωγικές Έννοιες</a:t>
            </a:r>
          </a:p>
          <a:p>
            <a:r>
              <a:rPr lang="el-GR" dirty="0" smtClean="0"/>
              <a:t>Αποτελέσματα Στατιστικής Ανάλυσης</a:t>
            </a:r>
          </a:p>
          <a:p>
            <a:r>
              <a:rPr lang="el-GR" dirty="0" smtClean="0"/>
              <a:t>Μοντέλο Μηχανικής Εκμάθησης </a:t>
            </a:r>
          </a:p>
          <a:p>
            <a:r>
              <a:rPr lang="el-GR" dirty="0" smtClean="0"/>
              <a:t>Συμπεράσματα</a:t>
            </a:r>
          </a:p>
          <a:p>
            <a:r>
              <a:rPr lang="el-GR" dirty="0"/>
              <a:t>Προτάσεις για Βελτιώσεις &amp; Επέκταση της Μεθοδολογίας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Προτάσεις για Βελτιώσεις &amp; Επέκταση της Μεθοδολογίας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Εστίαση μελλοντικών ερευνών σε υδρολογικά δεδομένα, και όχι δεδομένα που «αλλοιώνονται» από κοινωνικοοικονομικούς παράγοντες</a:t>
            </a:r>
          </a:p>
          <a:p>
            <a:r>
              <a:rPr lang="el-GR" dirty="0" smtClean="0"/>
              <a:t>Εμπλουτισμός Μοντέλου Μηχανικής Εκμάθησης με περισσότερες μεταβλητές εισόδου (π.χ. παροχή) ή και </a:t>
            </a:r>
            <a:r>
              <a:rPr lang="el-GR" dirty="0"/>
              <a:t>γενίκευση σε </a:t>
            </a:r>
            <a:r>
              <a:rPr lang="el-GR" dirty="0" smtClean="0"/>
              <a:t>περισσότερες περιοχές </a:t>
            </a:r>
            <a:r>
              <a:rPr lang="el-GR" dirty="0"/>
              <a:t>των Η.Π.Α. </a:t>
            </a:r>
            <a:endParaRPr lang="en-US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94140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77" y="2959035"/>
            <a:ext cx="10515600" cy="1325563"/>
          </a:xfrm>
        </p:spPr>
        <p:txBody>
          <a:bodyPr/>
          <a:lstStyle/>
          <a:p>
            <a:r>
              <a:rPr lang="el-GR" dirty="0" smtClean="0"/>
              <a:t>Ευχαριστώ για το χρόνο σας!!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5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Πτυχιακής Εργασίας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344" y="15811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Στόχος είναι η διερεύνηση και κατανόηση της </a:t>
            </a:r>
            <a:r>
              <a:rPr lang="el-GR" dirty="0" smtClean="0"/>
              <a:t>επίδρασης </a:t>
            </a:r>
            <a:r>
              <a:rPr lang="en-US" dirty="0" smtClean="0"/>
              <a:t>(</a:t>
            </a:r>
            <a:r>
              <a:rPr lang="el-GR" dirty="0" err="1" smtClean="0"/>
              <a:t>σσ</a:t>
            </a:r>
            <a:r>
              <a:rPr lang="el-GR" dirty="0" smtClean="0"/>
              <a:t>. φαινομένων </a:t>
            </a:r>
            <a:r>
              <a:rPr lang="en-US" dirty="0" smtClean="0"/>
              <a:t>ENSO</a:t>
            </a:r>
            <a:r>
              <a:rPr lang="el-GR" dirty="0" smtClean="0"/>
              <a:t>) </a:t>
            </a:r>
            <a:r>
              <a:rPr lang="el-GR" dirty="0"/>
              <a:t>τόσο στον </a:t>
            </a:r>
            <a:r>
              <a:rPr lang="el-GR" dirty="0" err="1"/>
              <a:t>πλημμυρικό</a:t>
            </a:r>
            <a:r>
              <a:rPr lang="el-GR" dirty="0"/>
              <a:t> κίνδυνο (</a:t>
            </a:r>
            <a:r>
              <a:rPr lang="en-US" dirty="0"/>
              <a:t>hazard</a:t>
            </a:r>
            <a:r>
              <a:rPr lang="el-GR" dirty="0"/>
              <a:t>) όσο και στην τελική διακινδύνευση (</a:t>
            </a:r>
            <a:r>
              <a:rPr lang="en-US" dirty="0"/>
              <a:t>risk</a:t>
            </a:r>
            <a:r>
              <a:rPr lang="el-GR" dirty="0"/>
              <a:t>) όπως εκφράζεται μέσα από τα αιτήματα για </a:t>
            </a:r>
            <a:r>
              <a:rPr lang="el-GR" dirty="0" err="1"/>
              <a:t>πλημμυρικές</a:t>
            </a:r>
            <a:r>
              <a:rPr lang="el-GR" dirty="0"/>
              <a:t> αποζημιώσεις</a:t>
            </a:r>
            <a:r>
              <a:rPr lang="el-GR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184" y="3489356"/>
            <a:ext cx="4542550" cy="306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Στόχος Πτυχιακής </a:t>
            </a:r>
            <a:r>
              <a:rPr lang="el-GR" dirty="0"/>
              <a:t>Εργασίας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Φαινόμενα </a:t>
            </a:r>
            <a:r>
              <a:rPr lang="en-US" dirty="0" smtClean="0">
                <a:solidFill>
                  <a:srgbClr val="FF0000"/>
                </a:solidFill>
              </a:rPr>
              <a:t>ENSO</a:t>
            </a:r>
            <a:r>
              <a:rPr lang="el-GR" dirty="0" smtClean="0">
                <a:solidFill>
                  <a:srgbClr val="FF0000"/>
                </a:solidFill>
              </a:rPr>
              <a:t>: </a:t>
            </a:r>
            <a:r>
              <a:rPr lang="el-GR" dirty="0">
                <a:solidFill>
                  <a:srgbClr val="FF0000"/>
                </a:solidFill>
              </a:rPr>
              <a:t>Μηχανισμός &amp; </a:t>
            </a:r>
            <a:r>
              <a:rPr lang="el-GR" dirty="0" smtClean="0">
                <a:solidFill>
                  <a:srgbClr val="FF0000"/>
                </a:solidFill>
              </a:rPr>
              <a:t>Συνέπειες</a:t>
            </a:r>
          </a:p>
          <a:p>
            <a:r>
              <a:rPr lang="el-GR" dirty="0" smtClean="0"/>
              <a:t>Εισαγωγικές Έννοιες</a:t>
            </a:r>
          </a:p>
          <a:p>
            <a:r>
              <a:rPr lang="el-GR" dirty="0"/>
              <a:t>Αποτελέσματα Στατιστικής </a:t>
            </a:r>
            <a:r>
              <a:rPr lang="el-GR" dirty="0" smtClean="0"/>
              <a:t>Ανάλυσης</a:t>
            </a:r>
          </a:p>
          <a:p>
            <a:r>
              <a:rPr lang="el-GR" dirty="0"/>
              <a:t>Μοντέλο Μηχανικής Εκμάθησης </a:t>
            </a:r>
            <a:endParaRPr lang="el-GR" dirty="0" smtClean="0"/>
          </a:p>
          <a:p>
            <a:r>
              <a:rPr lang="el-GR" dirty="0" smtClean="0"/>
              <a:t>Συμπεράσματα</a:t>
            </a:r>
          </a:p>
          <a:p>
            <a:r>
              <a:rPr lang="el-GR" dirty="0"/>
              <a:t>Προτάσεις για Βελτιώσεις &amp; Επέκταση της Μεθοδολογίας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634"/>
            <a:ext cx="10515600" cy="1325563"/>
          </a:xfrm>
        </p:spPr>
        <p:txBody>
          <a:bodyPr/>
          <a:lstStyle/>
          <a:p>
            <a:r>
              <a:rPr lang="el-GR" dirty="0" smtClean="0"/>
              <a:t>Φαινόμενα </a:t>
            </a:r>
            <a:r>
              <a:rPr lang="en-US" dirty="0" smtClean="0"/>
              <a:t>ENSO</a:t>
            </a:r>
            <a:r>
              <a:rPr lang="el-GR" dirty="0" smtClean="0"/>
              <a:t>: Μηχανισμός &amp; Συνέπειες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716973"/>
            <a:ext cx="4364355" cy="24599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91550" y="3723958"/>
            <a:ext cx="4149090" cy="2453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796" y="1186004"/>
            <a:ext cx="4559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Φάση </a:t>
            </a:r>
            <a:r>
              <a:rPr lang="en-US" u="sng" dirty="0" smtClean="0"/>
              <a:t>El Niño:</a:t>
            </a:r>
            <a:endParaRPr lang="el-GR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Αδύναμος άνεμος</a:t>
            </a:r>
            <a:r>
              <a:rPr lang="en-US" dirty="0" smtClean="0"/>
              <a:t> (trade wind)</a:t>
            </a:r>
            <a:r>
              <a:rPr lang="el-GR" dirty="0" smtClean="0"/>
              <a:t> προς Δύση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Βόρειο τμήμα Η.Π.Α.: Ξηρές συνθήκες Υψηλές Θερμοκρασίες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Νότιο Τμήμα Η.Π.Α.: Υγρές συνθήκες (βροχές – πλημμύρες) &amp; υψηλοί άνεμοι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7398" y="1186004"/>
            <a:ext cx="4354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Φάση </a:t>
            </a:r>
            <a:r>
              <a:rPr lang="en-US" u="sng" dirty="0"/>
              <a:t>La Niña</a:t>
            </a:r>
            <a:r>
              <a:rPr lang="en-US" u="sng" dirty="0" smtClean="0"/>
              <a:t>:</a:t>
            </a:r>
            <a:endParaRPr lang="el-GR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Δυνατός άνεμος  (</a:t>
            </a:r>
            <a:r>
              <a:rPr lang="en-US" dirty="0" smtClean="0"/>
              <a:t>trade wind) </a:t>
            </a:r>
            <a:r>
              <a:rPr lang="el-GR" dirty="0" smtClean="0"/>
              <a:t>προς Δύση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Βόρειο τμήμα Η.Π.Α.: Περισσότερες Βροχοπτώσεις – Χιονοπτώσεις -Χαμηλές Θερμοκρασίες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Νότιο Τμήμα Η.Π.Α.: Υψηλές θερμοκρασίες – Ξηρές συνθήκες – μειωμένες βροχοπτώσεις</a:t>
            </a:r>
          </a:p>
        </p:txBody>
      </p:sp>
    </p:spTree>
    <p:extLst>
      <p:ext uri="{BB962C8B-B14F-4D97-AF65-F5344CB8AC3E}">
        <p14:creationId xmlns:p14="http://schemas.microsoft.com/office/powerpoint/2010/main" val="6059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Στόχος Πτυχιακής </a:t>
            </a:r>
            <a:r>
              <a:rPr lang="el-GR" dirty="0" smtClean="0"/>
              <a:t>Εργασίας</a:t>
            </a:r>
          </a:p>
          <a:p>
            <a:r>
              <a:rPr lang="el-GR" dirty="0" smtClean="0"/>
              <a:t>Φαινόμενα </a:t>
            </a:r>
            <a:r>
              <a:rPr lang="en-US" dirty="0" smtClean="0"/>
              <a:t>ENSO</a:t>
            </a:r>
            <a:r>
              <a:rPr lang="el-GR" dirty="0" smtClean="0"/>
              <a:t>: </a:t>
            </a:r>
            <a:r>
              <a:rPr lang="el-GR" dirty="0"/>
              <a:t>Μηχανισμός &amp; </a:t>
            </a:r>
            <a:r>
              <a:rPr lang="el-GR" dirty="0" smtClean="0"/>
              <a:t>Συνέπειες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Εισαγωγικές Έννοιες</a:t>
            </a:r>
          </a:p>
          <a:p>
            <a:r>
              <a:rPr lang="el-GR" dirty="0"/>
              <a:t>Αποτελέσματα Στατιστικής </a:t>
            </a:r>
            <a:r>
              <a:rPr lang="el-GR" dirty="0" smtClean="0"/>
              <a:t>Ανάλυσης</a:t>
            </a:r>
          </a:p>
          <a:p>
            <a:r>
              <a:rPr lang="el-GR" dirty="0"/>
              <a:t>Μοντέλο Μηχανικής Εκμάθησης </a:t>
            </a:r>
            <a:endParaRPr lang="el-GR" dirty="0" smtClean="0"/>
          </a:p>
          <a:p>
            <a:r>
              <a:rPr lang="el-GR" dirty="0" smtClean="0"/>
              <a:t>Συμπεράσματα</a:t>
            </a:r>
          </a:p>
          <a:p>
            <a:r>
              <a:rPr lang="el-GR" dirty="0"/>
              <a:t>Προτάσεις για Βελτιώσεις &amp; Επέκταση της Μεθοδολογίας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Δείκτης </a:t>
            </a:r>
            <a:r>
              <a:rPr lang="en-US" dirty="0" smtClean="0"/>
              <a:t>ONI– </a:t>
            </a:r>
            <a:r>
              <a:rPr lang="el-GR" dirty="0" smtClean="0"/>
              <a:t>Βασικό Διάγραμμα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(** ONI = Oceanic </a:t>
            </a:r>
            <a:r>
              <a:rPr lang="en-US" sz="2800" dirty="0"/>
              <a:t>Niño Index)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2" y="1825625"/>
            <a:ext cx="10251456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373" y="262456"/>
            <a:ext cx="3129844" cy="2029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272" y="5934670"/>
            <a:ext cx="10383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Διάγραμμα 7.1</a:t>
            </a:r>
            <a:r>
              <a:rPr lang="el-GR" sz="1200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Τριμηνιαίες μέσες τιμές των θερμοκρασιακών ανωμαλιών (σε °C) στην περιοχή </a:t>
            </a:r>
            <a:r>
              <a:rPr lang="el-GR" b="1" cap="small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Niño</a:t>
            </a:r>
            <a:r>
              <a:rPr lang="el-GR" b="1" cap="small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3.4 του Ειρηνικού Ωκεανού, για την περίοδο 1950–2025. </a:t>
            </a:r>
            <a:endParaRPr lang="en-US" b="1" cap="small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 Υπολογισμού Δείκτη </a:t>
            </a:r>
            <a:r>
              <a:rPr lang="en-US" dirty="0" smtClean="0"/>
              <a:t>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l-GR" sz="3200" b="1" dirty="0"/>
              <a:t>Συλλογή Δεδομένων</a:t>
            </a:r>
            <a:r>
              <a:rPr lang="el-GR" sz="3200" dirty="0"/>
              <a:t>: Συλλέγονται δεδομένα θερμοκρασίας επιφανειακής θάλασσας (SST, </a:t>
            </a:r>
            <a:r>
              <a:rPr lang="en-US" sz="3200" dirty="0"/>
              <a:t>Sea Surface</a:t>
            </a:r>
            <a:r>
              <a:rPr lang="el-GR" sz="3200" dirty="0"/>
              <a:t> T</a:t>
            </a:r>
            <a:r>
              <a:rPr lang="en-US" sz="3200" dirty="0" err="1"/>
              <a:t>emperature</a:t>
            </a:r>
            <a:r>
              <a:rPr lang="el-GR" sz="3200" dirty="0"/>
              <a:t>) για την περιοχή </a:t>
            </a:r>
            <a:r>
              <a:rPr lang="el-GR" sz="3200" dirty="0" err="1"/>
              <a:t>Niño</a:t>
            </a:r>
            <a:r>
              <a:rPr lang="el-GR" sz="3200" dirty="0"/>
              <a:t> 3.4. Χρησιμοποιείται συνήθως το σύνολο δεδομένων</a:t>
            </a:r>
            <a:r>
              <a:rPr lang="en-US" sz="3200" dirty="0"/>
              <a:t> Extended Reconstructed Sea Surface Temperature version 5 </a:t>
            </a:r>
            <a:endParaRPr lang="el-GR" sz="3200" dirty="0" smtClean="0"/>
          </a:p>
          <a:p>
            <a:pPr lvl="0"/>
            <a:r>
              <a:rPr lang="el-GR" sz="3200" b="1" dirty="0" smtClean="0"/>
              <a:t>Υπολογισμός </a:t>
            </a:r>
            <a:r>
              <a:rPr lang="el-GR" sz="3200" b="1" dirty="0"/>
              <a:t>Διακυμάνσεων</a:t>
            </a:r>
            <a:r>
              <a:rPr lang="el-GR" sz="3200" dirty="0"/>
              <a:t>: Υπολογίζονται οι </a:t>
            </a:r>
            <a:r>
              <a:rPr lang="el-GR" sz="3200" dirty="0" smtClean="0"/>
              <a:t>διακυμάνσεις (ανωμαλίες) SST</a:t>
            </a:r>
            <a:r>
              <a:rPr lang="el-GR" sz="3200" dirty="0"/>
              <a:t>, δηλαδή οι αποκλίσεις από τον μέσο όρο θερμοκρασίας, σε σύγκριση με ένα μακροχρόνιο κλιματολογικό διάστημα </a:t>
            </a:r>
            <a:r>
              <a:rPr lang="el-GR" sz="3200" dirty="0" smtClean="0"/>
              <a:t>αναφοράς</a:t>
            </a:r>
            <a:r>
              <a:rPr lang="en-US" sz="3200" dirty="0" smtClean="0"/>
              <a:t> (</a:t>
            </a:r>
            <a:r>
              <a:rPr lang="el-GR" sz="3200" dirty="0" smtClean="0"/>
              <a:t>την πιο πρόσφατη 30-ετία, στην περίπτωση μας: 1981-2010</a:t>
            </a:r>
            <a:r>
              <a:rPr lang="el-GR" sz="3200" dirty="0"/>
              <a:t>)</a:t>
            </a:r>
            <a:endParaRPr lang="en-US" sz="3200" dirty="0"/>
          </a:p>
          <a:p>
            <a:pPr lvl="0"/>
            <a:r>
              <a:rPr lang="el-GR" sz="3200" b="1" dirty="0"/>
              <a:t>Μέσες Τριμηνιαίες Τιμές</a:t>
            </a:r>
            <a:r>
              <a:rPr lang="el-GR" sz="3200" dirty="0"/>
              <a:t>: Για να εξομαλυνθούν οι βραχυπρόθεσμες διακυμάνσεις, υπολογίζεται η κινούμενη μέση των SST ανωμαλιών κάθε τρεις μήνες.</a:t>
            </a:r>
            <a:endParaRPr lang="en-US" sz="3200" dirty="0"/>
          </a:p>
          <a:p>
            <a:pPr lvl="0"/>
            <a:r>
              <a:rPr lang="el-GR" sz="3200" b="1" dirty="0"/>
              <a:t>Εφαρμογή Κατωφλίου (</a:t>
            </a:r>
            <a:r>
              <a:rPr lang="en-US" sz="3200" b="1" dirty="0"/>
              <a:t>Threshold</a:t>
            </a:r>
            <a:r>
              <a:rPr lang="el-GR" sz="3200" b="1" dirty="0"/>
              <a:t>) </a:t>
            </a:r>
            <a:r>
              <a:rPr lang="el-GR" sz="3200" dirty="0"/>
              <a:t>: Για να καταταχθεί ένα φαινόμενο ως </a:t>
            </a:r>
            <a:r>
              <a:rPr lang="el-GR" sz="3200" dirty="0" err="1"/>
              <a:t>El</a:t>
            </a:r>
            <a:r>
              <a:rPr lang="el-GR" sz="3200" dirty="0"/>
              <a:t> </a:t>
            </a:r>
            <a:r>
              <a:rPr lang="el-GR" sz="3200" dirty="0" err="1"/>
              <a:t>Niño</a:t>
            </a:r>
            <a:r>
              <a:rPr lang="el-GR" sz="3200" dirty="0"/>
              <a:t> ή </a:t>
            </a:r>
            <a:r>
              <a:rPr lang="el-GR" sz="3200" dirty="0" err="1"/>
              <a:t>La</a:t>
            </a:r>
            <a:r>
              <a:rPr lang="el-GR" sz="3200" dirty="0"/>
              <a:t> </a:t>
            </a:r>
            <a:r>
              <a:rPr lang="el-GR" sz="3200" dirty="0" err="1"/>
              <a:t>Niña</a:t>
            </a:r>
            <a:r>
              <a:rPr lang="el-GR" sz="3200" dirty="0"/>
              <a:t>, οι τρίμηνες μέσες των ανωμαλιών πρέπει να υπερβαίνουν ένα κατώφλι ±0.5°C</a:t>
            </a:r>
            <a:r>
              <a:rPr lang="el-GR" sz="3200" dirty="0" smtClean="0"/>
              <a:t>.</a:t>
            </a: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/>
              <a:t> </a:t>
            </a:r>
            <a:endParaRPr lang="el-GR" sz="3200" b="1" dirty="0" smtClean="0"/>
          </a:p>
          <a:p>
            <a:pPr lvl="0"/>
            <a:r>
              <a:rPr lang="el-GR" sz="3200" b="1" dirty="0" smtClean="0"/>
              <a:t>Διάρκεια</a:t>
            </a:r>
            <a:r>
              <a:rPr lang="el-GR" sz="3200" dirty="0"/>
              <a:t>: Τέλος, για να επιβεβαιωθεί ένα φαινόμενο ENSO, οι ανωμαλίες πρέπει να πληρούν τα κριτήρια του κατωφλίου για τουλάχιστον πέντε συνεχείς τρίμηνες περιόδους.</a:t>
            </a:r>
            <a:endParaRPr lang="en-US" sz="3200" dirty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1021</Words>
  <Application>Microsoft Office PowerPoint</Application>
  <PresentationFormat>Widescreen</PresentationFormat>
  <Paragraphs>164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Minion Pro</vt:lpstr>
      <vt:lpstr>Times New Roman</vt:lpstr>
      <vt:lpstr>Wingdings</vt:lpstr>
      <vt:lpstr>Office Theme</vt:lpstr>
      <vt:lpstr> Διερεύνηση της επίδρασης του δείκτη ENSO στον πλημμυρικό κίνδυνο και τις αιτήσεις αποζημίωσης στις Ηνωμένες Πολιτείες</vt:lpstr>
      <vt:lpstr>Περιεχόμενα</vt:lpstr>
      <vt:lpstr>Περιεχόμενα</vt:lpstr>
      <vt:lpstr>Στόχος Πτυχιακής Εργασίας </vt:lpstr>
      <vt:lpstr>Περιεχόμενα</vt:lpstr>
      <vt:lpstr>Φαινόμενα ENSO: Μηχανισμός &amp; Συνέπειες</vt:lpstr>
      <vt:lpstr>Περιεχόμενα</vt:lpstr>
      <vt:lpstr>Δείκτης ONI– Βασικό Διάγραμμα (** ONI = Oceanic Niño Index)</vt:lpstr>
      <vt:lpstr>Διαδικασία Υπολογισμού Δείκτη ONI</vt:lpstr>
      <vt:lpstr>Δείκτες ENSO με βάση το ONI </vt:lpstr>
      <vt:lpstr>Συχνότητα φαινομένων El Niño – La Niña</vt:lpstr>
      <vt:lpstr>Αιτήματα Αποζημιώσεων Καταστροφών (FEMA)</vt:lpstr>
      <vt:lpstr>Περιεχόμενα</vt:lpstr>
      <vt:lpstr>Χωρική κατανομή του συνολικού αριθμού αιτημάτων αποζημίωσης ανά Πολιτεία στις Ηνωμένες Πολιτείες</vt:lpstr>
      <vt:lpstr>Συσχετίσεις μεταξύ αιτημάτων και Δεικτών ENSO</vt:lpstr>
      <vt:lpstr>Συσχετίσεις μεταξύ αιτημάτων και Δείκτη MAXENSO στην California</vt:lpstr>
      <vt:lpstr>Δεδομένα Παροχής (Streamflow – Camels Database)</vt:lpstr>
      <vt:lpstr>Σύγκριση συσχετίσεων ENSO – Claims, ENSO - Streamflow</vt:lpstr>
      <vt:lpstr>Αίτια διαφοράς συσχετίσεων </vt:lpstr>
      <vt:lpstr>Περιεχόμενα</vt:lpstr>
      <vt:lpstr>Βασικές Αρχές Machine Learning</vt:lpstr>
      <vt:lpstr>Διάγραμμα Ροής Αναπτυχθέντος Μοντέλου Μηχανικής  Εκμάθησης</vt:lpstr>
      <vt:lpstr>PowerPoint Presentation</vt:lpstr>
      <vt:lpstr>ΜΟΝΤΕΛΟ ΜΗΧΑΝΙΚΗΣ ΕΚΜΑΘΗΣΗΣ</vt:lpstr>
      <vt:lpstr>Feature Importance </vt:lpstr>
      <vt:lpstr>Περιεχόμενα</vt:lpstr>
      <vt:lpstr>Συμπεράσματα</vt:lpstr>
      <vt:lpstr>Συμπεράσματα</vt:lpstr>
      <vt:lpstr>Περιεχόμενα</vt:lpstr>
      <vt:lpstr>Προτάσεις για Βελτιώσεις &amp; Επέκταση της Μεθοδολογίας</vt:lpstr>
      <vt:lpstr>Ευχαριστώ για το χρόνο σας!!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Διερεύνηση της επίδρασης του δείκτη ENSO στον πλημμυρικό κίνδυνο και τις αιτήσεις αποζημίωσης στις Ηνωμένες Πολιτείες</dc:title>
  <dc:creator>Microsoft account</dc:creator>
  <cp:lastModifiedBy>Microsoft account</cp:lastModifiedBy>
  <cp:revision>27</cp:revision>
  <dcterms:created xsi:type="dcterms:W3CDTF">2025-06-25T20:16:56Z</dcterms:created>
  <dcterms:modified xsi:type="dcterms:W3CDTF">2025-07-09T20:02:32Z</dcterms:modified>
</cp:coreProperties>
</file>