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9" r:id="rId2"/>
    <p:sldId id="292" r:id="rId3"/>
    <p:sldId id="277" r:id="rId4"/>
    <p:sldId id="282" r:id="rId5"/>
    <p:sldId id="275" r:id="rId6"/>
    <p:sldId id="278" r:id="rId7"/>
    <p:sldId id="280" r:id="rId8"/>
    <p:sldId id="281" r:id="rId9"/>
    <p:sldId id="279" r:id="rId10"/>
    <p:sldId id="260" r:id="rId11"/>
    <p:sldId id="288" r:id="rId12"/>
    <p:sldId id="297" r:id="rId13"/>
    <p:sldId id="284" r:id="rId14"/>
    <p:sldId id="296" r:id="rId15"/>
    <p:sldId id="272" r:id="rId16"/>
    <p:sldId id="293" r:id="rId17"/>
    <p:sldId id="294" r:id="rId18"/>
    <p:sldId id="295" r:id="rId19"/>
    <p:sldId id="300" r:id="rId20"/>
    <p:sldId id="301"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364" autoAdjust="0"/>
  </p:normalViewPr>
  <p:slideViewPr>
    <p:cSldViewPr>
      <p:cViewPr>
        <p:scale>
          <a:sx n="76" d="100"/>
          <a:sy n="76" d="100"/>
        </p:scale>
        <p:origin x="-936" y="-54"/>
      </p:cViewPr>
      <p:guideLst>
        <p:guide orient="horz" pos="2160"/>
        <p:guide pos="2880"/>
      </p:guideLst>
    </p:cSldViewPr>
  </p:slideViewPr>
  <p:outlineViewPr>
    <p:cViewPr>
      <p:scale>
        <a:sx n="33" d="100"/>
        <a:sy n="33" d="100"/>
      </p:scale>
      <p:origin x="0" y="32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BFBA-02AD-4671-98D4-8374F793A01F}" type="datetimeFigureOut">
              <a:rPr lang="el-GR" smtClean="0"/>
              <a:t>11/6/2014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7953C-FC91-4A62-A6A5-F90379B758B2}" type="slidenum">
              <a:rPr lang="el-GR" smtClean="0"/>
              <a:t>‹#›</a:t>
            </a:fld>
            <a:endParaRPr lang="el-GR"/>
          </a:p>
        </p:txBody>
      </p:sp>
    </p:spTree>
    <p:extLst>
      <p:ext uri="{BB962C8B-B14F-4D97-AF65-F5344CB8AC3E}">
        <p14:creationId xmlns:p14="http://schemas.microsoft.com/office/powerpoint/2010/main" val="1324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67953C-FC91-4A62-A6A5-F90379B758B2}" type="slidenum">
              <a:rPr lang="el-GR" smtClean="0"/>
              <a:t>14</a:t>
            </a:fld>
            <a:endParaRPr lang="el-GR"/>
          </a:p>
        </p:txBody>
      </p:sp>
    </p:spTree>
    <p:extLst>
      <p:ext uri="{BB962C8B-B14F-4D97-AF65-F5344CB8AC3E}">
        <p14:creationId xmlns:p14="http://schemas.microsoft.com/office/powerpoint/2010/main" val="347774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714" y="2130550"/>
            <a:ext cx="7772572" cy="1469987"/>
          </a:xfrm>
        </p:spPr>
        <p:txBody>
          <a:bodyPr/>
          <a:lstStyle>
            <a:lvl1pPr>
              <a:defRPr/>
            </a:lvl1pPr>
          </a:lstStyle>
          <a:p>
            <a:pPr lvl="0"/>
            <a:r>
              <a:rPr lang="en-US" noProof="0" smtClean="0"/>
              <a:t>Click to edit Master title style</a:t>
            </a:r>
            <a:endParaRPr lang="el-GR" noProof="0" smtClean="0"/>
          </a:p>
        </p:txBody>
      </p:sp>
      <p:sp>
        <p:nvSpPr>
          <p:cNvPr id="26627" name="Rectangle 3"/>
          <p:cNvSpPr>
            <a:spLocks noGrp="1" noChangeArrowheads="1"/>
          </p:cNvSpPr>
          <p:nvPr>
            <p:ph type="subTitle" idx="1"/>
          </p:nvPr>
        </p:nvSpPr>
        <p:spPr>
          <a:xfrm>
            <a:off x="1371428" y="3885464"/>
            <a:ext cx="6401145" cy="1753750"/>
          </a:xfrm>
        </p:spPr>
        <p:txBody>
          <a:bodyPr/>
          <a:lstStyle>
            <a:lvl1pPr marL="0" indent="0" algn="ctr">
              <a:buFontTx/>
              <a:buNone/>
              <a:defRPr/>
            </a:lvl1pPr>
          </a:lstStyle>
          <a:p>
            <a:pPr lvl="0"/>
            <a:r>
              <a:rPr lang="en-US" noProof="0" smtClean="0"/>
              <a:t>Click to edit Master subtitle style</a:t>
            </a:r>
            <a:endParaRPr lang="el-GR" noProof="0" smtClean="0"/>
          </a:p>
        </p:txBody>
      </p:sp>
      <p:sp>
        <p:nvSpPr>
          <p:cNvPr id="26628" name="Rectangle 4"/>
          <p:cNvSpPr>
            <a:spLocks noGrp="1" noChangeArrowheads="1"/>
          </p:cNvSpPr>
          <p:nvPr>
            <p:ph type="dt" sz="half" idx="2"/>
          </p:nvPr>
        </p:nvSpPr>
        <p:spPr>
          <a:xfrm>
            <a:off x="457143" y="6245118"/>
            <a:ext cx="2134098" cy="476815"/>
          </a:xfrm>
        </p:spPr>
        <p:txBody>
          <a:bodyPr/>
          <a:lstStyle>
            <a:lvl1pPr>
              <a:defRPr/>
            </a:lvl1pPr>
          </a:lstStyle>
          <a:p>
            <a:endParaRPr lang="el-GR">
              <a:solidFill>
                <a:srgbClr val="000000"/>
              </a:solidFill>
            </a:endParaRPr>
          </a:p>
        </p:txBody>
      </p:sp>
      <p:sp>
        <p:nvSpPr>
          <p:cNvPr id="26629" name="Rectangle 5"/>
          <p:cNvSpPr>
            <a:spLocks noGrp="1" noChangeArrowheads="1"/>
          </p:cNvSpPr>
          <p:nvPr>
            <p:ph type="ftr" sz="quarter" idx="3"/>
          </p:nvPr>
        </p:nvSpPr>
        <p:spPr>
          <a:xfrm>
            <a:off x="3124191" y="6245118"/>
            <a:ext cx="2895619" cy="476815"/>
          </a:xfrm>
        </p:spPr>
        <p:txBody>
          <a:bodyPr/>
          <a:lstStyle>
            <a:lvl1pPr>
              <a:defRPr/>
            </a:lvl1pPr>
          </a:lstStyle>
          <a:p>
            <a:endParaRPr lang="el-GR">
              <a:solidFill>
                <a:srgbClr val="000000"/>
              </a:solidFill>
            </a:endParaRPr>
          </a:p>
        </p:txBody>
      </p:sp>
      <p:sp>
        <p:nvSpPr>
          <p:cNvPr id="26630" name="Rectangle 6"/>
          <p:cNvSpPr>
            <a:spLocks noGrp="1" noChangeArrowheads="1"/>
          </p:cNvSpPr>
          <p:nvPr>
            <p:ph type="sldNum" sz="quarter" idx="4"/>
          </p:nvPr>
        </p:nvSpPr>
        <p:spPr>
          <a:xfrm>
            <a:off x="6552760" y="6245118"/>
            <a:ext cx="2134098" cy="476815"/>
          </a:xfrm>
        </p:spPr>
        <p:txBody>
          <a:bodyPr/>
          <a:lstStyle>
            <a:lvl1pPr>
              <a:defRPr/>
            </a:lvl1pPr>
          </a:lstStyle>
          <a:p>
            <a:fld id="{F55EBCBB-EE9C-4CA7-8E6C-541F08B11F20}"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87666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65FBB9-DE11-43C8-8C4B-FB5F663B5E1C}"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252232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953" y="137230"/>
            <a:ext cx="2185785" cy="656260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02154" y="137230"/>
            <a:ext cx="6450534" cy="65626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8F93C5-3F65-4811-98EE-1310EA24D421}"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302775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B486C3-F6F8-4545-BA6F-A6AA02077718}"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57522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9" y="4406472"/>
            <a:ext cx="7772572" cy="1362994"/>
          </a:xfrm>
        </p:spPr>
        <p:txBody>
          <a:bodyPr anchor="t"/>
          <a:lstStyle>
            <a:lvl1pPr algn="l">
              <a:defRPr sz="2900" b="1" cap="all"/>
            </a:lvl1pPr>
          </a:lstStyle>
          <a:p>
            <a:r>
              <a:rPr lang="en-US" smtClean="0"/>
              <a:t>Click to edit Master title style</a:t>
            </a:r>
            <a:endParaRPr lang="en-GB"/>
          </a:p>
        </p:txBody>
      </p:sp>
      <p:sp>
        <p:nvSpPr>
          <p:cNvPr id="3" name="Text Placeholder 2"/>
          <p:cNvSpPr>
            <a:spLocks noGrp="1"/>
          </p:cNvSpPr>
          <p:nvPr>
            <p:ph type="body" idx="1"/>
          </p:nvPr>
        </p:nvSpPr>
        <p:spPr>
          <a:xfrm>
            <a:off x="722469" y="2906248"/>
            <a:ext cx="7772572" cy="1500224"/>
          </a:xfrm>
        </p:spPr>
        <p:txBody>
          <a:bodyPr anchor="b"/>
          <a:lstStyle>
            <a:lvl1pPr marL="0" indent="0">
              <a:buNone/>
              <a:defRPr sz="1500"/>
            </a:lvl1pPr>
            <a:lvl2pPr marL="332522" indent="0">
              <a:buNone/>
              <a:defRPr sz="1300"/>
            </a:lvl2pPr>
            <a:lvl3pPr marL="665043" indent="0">
              <a:buNone/>
              <a:defRPr sz="1200"/>
            </a:lvl3pPr>
            <a:lvl4pPr marL="997565" indent="0">
              <a:buNone/>
              <a:defRPr sz="1000"/>
            </a:lvl4pPr>
            <a:lvl5pPr marL="1330086" indent="0">
              <a:buNone/>
              <a:defRPr sz="1000"/>
            </a:lvl5pPr>
            <a:lvl6pPr marL="1662608" indent="0">
              <a:buNone/>
              <a:defRPr sz="1000"/>
            </a:lvl6pPr>
            <a:lvl7pPr marL="1995129" indent="0">
              <a:buNone/>
              <a:defRPr sz="1000"/>
            </a:lvl7pPr>
            <a:lvl8pPr marL="2327651" indent="0">
              <a:buNone/>
              <a:defRPr sz="1000"/>
            </a:lvl8pPr>
            <a:lvl9pPr marL="2660172" indent="0">
              <a:buNone/>
              <a:defRPr sz="10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31D6D2-07FA-4740-822A-71B6D9A7B501}"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372474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02154" y="844312"/>
            <a:ext cx="4317585" cy="585552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0004" y="844312"/>
            <a:ext cx="4318734" cy="585552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l-G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E78EE5-D5D9-4351-8244-63F487E2115D}"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239830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43" y="274460"/>
            <a:ext cx="8229715" cy="114319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143" y="1535113"/>
            <a:ext cx="4040773" cy="639630"/>
          </a:xfrm>
        </p:spPr>
        <p:txBody>
          <a:bodyPr anchor="b"/>
          <a:lstStyle>
            <a:lvl1pPr marL="0" indent="0">
              <a:buNone/>
              <a:defRPr sz="1700" b="1"/>
            </a:lvl1pPr>
            <a:lvl2pPr marL="332522" indent="0">
              <a:buNone/>
              <a:defRPr sz="1500" b="1"/>
            </a:lvl2pPr>
            <a:lvl3pPr marL="665043" indent="0">
              <a:buNone/>
              <a:defRPr sz="1300" b="1"/>
            </a:lvl3pPr>
            <a:lvl4pPr marL="997565" indent="0">
              <a:buNone/>
              <a:defRPr sz="1200" b="1"/>
            </a:lvl4pPr>
            <a:lvl5pPr marL="1330086" indent="0">
              <a:buNone/>
              <a:defRPr sz="1200" b="1"/>
            </a:lvl5pPr>
            <a:lvl6pPr marL="1662608" indent="0">
              <a:buNone/>
              <a:defRPr sz="1200" b="1"/>
            </a:lvl6pPr>
            <a:lvl7pPr marL="1995129" indent="0">
              <a:buNone/>
              <a:defRPr sz="1200" b="1"/>
            </a:lvl7pPr>
            <a:lvl8pPr marL="2327651" indent="0">
              <a:buNone/>
              <a:defRPr sz="1200" b="1"/>
            </a:lvl8pPr>
            <a:lvl9pPr marL="266017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143" y="2174743"/>
            <a:ext cx="4040773" cy="3951752"/>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936" y="1535113"/>
            <a:ext cx="4041922" cy="639630"/>
          </a:xfrm>
        </p:spPr>
        <p:txBody>
          <a:bodyPr anchor="b"/>
          <a:lstStyle>
            <a:lvl1pPr marL="0" indent="0">
              <a:buNone/>
              <a:defRPr sz="1700" b="1"/>
            </a:lvl1pPr>
            <a:lvl2pPr marL="332522" indent="0">
              <a:buNone/>
              <a:defRPr sz="1500" b="1"/>
            </a:lvl2pPr>
            <a:lvl3pPr marL="665043" indent="0">
              <a:buNone/>
              <a:defRPr sz="1300" b="1"/>
            </a:lvl3pPr>
            <a:lvl4pPr marL="997565" indent="0">
              <a:buNone/>
              <a:defRPr sz="1200" b="1"/>
            </a:lvl4pPr>
            <a:lvl5pPr marL="1330086" indent="0">
              <a:buNone/>
              <a:defRPr sz="1200" b="1"/>
            </a:lvl5pPr>
            <a:lvl6pPr marL="1662608" indent="0">
              <a:buNone/>
              <a:defRPr sz="1200" b="1"/>
            </a:lvl6pPr>
            <a:lvl7pPr marL="1995129" indent="0">
              <a:buNone/>
              <a:defRPr sz="1200" b="1"/>
            </a:lvl7pPr>
            <a:lvl8pPr marL="2327651" indent="0">
              <a:buNone/>
              <a:defRPr sz="1200" b="1"/>
            </a:lvl8pPr>
            <a:lvl9pPr marL="266017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936" y="2174743"/>
            <a:ext cx="4041922" cy="3951752"/>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l-G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l-G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6BB14CF-1758-46AB-BE33-540CB55B2267}"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78911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l-G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l-G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24DC9F7-BED3-4CD4-9733-5112AD5CF143}"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80853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l-G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919330-62F8-4468-8032-5A203035148D}"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41304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43" y="273297"/>
            <a:ext cx="3008182" cy="1161801"/>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591" y="273297"/>
            <a:ext cx="5111267" cy="5853198"/>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143" y="1435098"/>
            <a:ext cx="3008182" cy="4691397"/>
          </a:xfrm>
        </p:spPr>
        <p:txBody>
          <a:bodyPr/>
          <a:lstStyle>
            <a:lvl1pPr marL="0" indent="0">
              <a:buNone/>
              <a:defRPr sz="1000"/>
            </a:lvl1pPr>
            <a:lvl2pPr marL="332522" indent="0">
              <a:buNone/>
              <a:defRPr sz="900"/>
            </a:lvl2pPr>
            <a:lvl3pPr marL="665043" indent="0">
              <a:buNone/>
              <a:defRPr sz="700"/>
            </a:lvl3pPr>
            <a:lvl4pPr marL="997565" indent="0">
              <a:buNone/>
              <a:defRPr sz="700"/>
            </a:lvl4pPr>
            <a:lvl5pPr marL="1330086" indent="0">
              <a:buNone/>
              <a:defRPr sz="700"/>
            </a:lvl5pPr>
            <a:lvl6pPr marL="1662608" indent="0">
              <a:buNone/>
              <a:defRPr sz="700"/>
            </a:lvl6pPr>
            <a:lvl7pPr marL="1995129" indent="0">
              <a:buNone/>
              <a:defRPr sz="700"/>
            </a:lvl7pPr>
            <a:lvl8pPr marL="2327651" indent="0">
              <a:buNone/>
              <a:defRPr sz="700"/>
            </a:lvl8pPr>
            <a:lvl9pPr marL="266017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BDAEA4-6BC9-4EAB-A421-2B6F293CBBA8}"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10756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15" y="4800716"/>
            <a:ext cx="5486860" cy="56636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1815" y="612883"/>
            <a:ext cx="5486860" cy="4114567"/>
          </a:xfrm>
        </p:spPr>
        <p:txBody>
          <a:bodyPr/>
          <a:lstStyle>
            <a:lvl1pPr marL="0" indent="0">
              <a:buNone/>
              <a:defRPr sz="2300"/>
            </a:lvl1pPr>
            <a:lvl2pPr marL="332522" indent="0">
              <a:buNone/>
              <a:defRPr sz="2000"/>
            </a:lvl2pPr>
            <a:lvl3pPr marL="665043" indent="0">
              <a:buNone/>
              <a:defRPr sz="1700"/>
            </a:lvl3pPr>
            <a:lvl4pPr marL="997565" indent="0">
              <a:buNone/>
              <a:defRPr sz="1500"/>
            </a:lvl4pPr>
            <a:lvl5pPr marL="1330086" indent="0">
              <a:buNone/>
              <a:defRPr sz="1500"/>
            </a:lvl5pPr>
            <a:lvl6pPr marL="1662608" indent="0">
              <a:buNone/>
              <a:defRPr sz="1500"/>
            </a:lvl6pPr>
            <a:lvl7pPr marL="1995129" indent="0">
              <a:buNone/>
              <a:defRPr sz="1500"/>
            </a:lvl7pPr>
            <a:lvl8pPr marL="2327651" indent="0">
              <a:buNone/>
              <a:defRPr sz="1500"/>
            </a:lvl8pPr>
            <a:lvl9pPr marL="2660172"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1791815" y="5367080"/>
            <a:ext cx="5486860" cy="804771"/>
          </a:xfrm>
        </p:spPr>
        <p:txBody>
          <a:bodyPr/>
          <a:lstStyle>
            <a:lvl1pPr marL="0" indent="0">
              <a:buNone/>
              <a:defRPr sz="1000"/>
            </a:lvl1pPr>
            <a:lvl2pPr marL="332522" indent="0">
              <a:buNone/>
              <a:defRPr sz="900"/>
            </a:lvl2pPr>
            <a:lvl3pPr marL="665043" indent="0">
              <a:buNone/>
              <a:defRPr sz="700"/>
            </a:lvl3pPr>
            <a:lvl4pPr marL="997565" indent="0">
              <a:buNone/>
              <a:defRPr sz="700"/>
            </a:lvl4pPr>
            <a:lvl5pPr marL="1330086" indent="0">
              <a:buNone/>
              <a:defRPr sz="700"/>
            </a:lvl5pPr>
            <a:lvl6pPr marL="1662608" indent="0">
              <a:buNone/>
              <a:defRPr sz="700"/>
            </a:lvl6pPr>
            <a:lvl7pPr marL="1995129" indent="0">
              <a:buNone/>
              <a:defRPr sz="700"/>
            </a:lvl7pPr>
            <a:lvl8pPr marL="2327651" indent="0">
              <a:buNone/>
              <a:defRPr sz="700"/>
            </a:lvl8pPr>
            <a:lvl9pPr marL="266017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ABDA07-E428-4CA8-82AE-0661BAB5BB85}"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246353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7897" y="137230"/>
            <a:ext cx="8740841" cy="6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2" tIns="45261" rIns="90522" bIns="45261" numCol="1" anchor="ctr" anchorCtr="0" compatLnSpc="1">
            <a:prstTxWarp prst="textNoShape">
              <a:avLst/>
            </a:prstTxWarp>
          </a:bodyPr>
          <a:lstStyle/>
          <a:p>
            <a:pPr lvl="0"/>
            <a:r>
              <a:rPr lang="en-US" smtClean="0"/>
              <a:t>Click to edit Master title style</a:t>
            </a:r>
            <a:endParaRPr lang="el-GR" smtClean="0"/>
          </a:p>
        </p:txBody>
      </p:sp>
      <p:sp>
        <p:nvSpPr>
          <p:cNvPr id="1027" name="Rectangle 3"/>
          <p:cNvSpPr>
            <a:spLocks noGrp="1" noChangeArrowheads="1"/>
          </p:cNvSpPr>
          <p:nvPr>
            <p:ph type="body" idx="1"/>
          </p:nvPr>
        </p:nvSpPr>
        <p:spPr bwMode="auto">
          <a:xfrm>
            <a:off x="202154" y="844312"/>
            <a:ext cx="8746585" cy="585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2" tIns="45261" rIns="90522" bIns="452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1028" name="Rectangle 4"/>
          <p:cNvSpPr>
            <a:spLocks noGrp="1" noChangeArrowheads="1"/>
          </p:cNvSpPr>
          <p:nvPr>
            <p:ph type="dt" sz="half" idx="2"/>
          </p:nvPr>
        </p:nvSpPr>
        <p:spPr bwMode="auto">
          <a:xfrm>
            <a:off x="457143" y="6245117"/>
            <a:ext cx="2134098" cy="47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2" tIns="45261" rIns="90522" bIns="45261" numCol="1" anchor="t" anchorCtr="0" compatLnSpc="1">
            <a:prstTxWarp prst="textNoShape">
              <a:avLst/>
            </a:prstTxWarp>
          </a:bodyPr>
          <a:lstStyle>
            <a:lvl1pPr defTabSz="905198">
              <a:defRPr sz="1400">
                <a:latin typeface="+mn-lt"/>
              </a:defRPr>
            </a:lvl1pPr>
          </a:lstStyle>
          <a:p>
            <a:pPr fontAlgn="base">
              <a:spcBef>
                <a:spcPct val="0"/>
              </a:spcBef>
              <a:spcAft>
                <a:spcPct val="0"/>
              </a:spcAft>
            </a:pPr>
            <a:endParaRPr lang="el-GR">
              <a:solidFill>
                <a:srgbClr val="000000"/>
              </a:solidFill>
            </a:endParaRPr>
          </a:p>
        </p:txBody>
      </p:sp>
      <p:sp>
        <p:nvSpPr>
          <p:cNvPr id="1029" name="Rectangle 5"/>
          <p:cNvSpPr>
            <a:spLocks noGrp="1" noChangeArrowheads="1"/>
          </p:cNvSpPr>
          <p:nvPr>
            <p:ph type="ftr" sz="quarter" idx="3"/>
          </p:nvPr>
        </p:nvSpPr>
        <p:spPr bwMode="auto">
          <a:xfrm>
            <a:off x="3125340" y="6245117"/>
            <a:ext cx="2893321" cy="47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2" tIns="45261" rIns="90522" bIns="45261" numCol="1" anchor="t" anchorCtr="0" compatLnSpc="1">
            <a:prstTxWarp prst="textNoShape">
              <a:avLst/>
            </a:prstTxWarp>
          </a:bodyPr>
          <a:lstStyle>
            <a:lvl1pPr algn="ctr" defTabSz="905198">
              <a:defRPr sz="1400">
                <a:latin typeface="+mn-lt"/>
              </a:defRPr>
            </a:lvl1pPr>
          </a:lstStyle>
          <a:p>
            <a:pPr fontAlgn="base">
              <a:spcBef>
                <a:spcPct val="0"/>
              </a:spcBef>
              <a:spcAft>
                <a:spcPct val="0"/>
              </a:spcAft>
            </a:pPr>
            <a:endParaRPr lang="el-GR">
              <a:solidFill>
                <a:srgbClr val="000000"/>
              </a:solidFill>
            </a:endParaRPr>
          </a:p>
        </p:txBody>
      </p:sp>
      <p:sp>
        <p:nvSpPr>
          <p:cNvPr id="1030" name="Rectangle 6"/>
          <p:cNvSpPr>
            <a:spLocks noGrp="1" noChangeArrowheads="1"/>
          </p:cNvSpPr>
          <p:nvPr>
            <p:ph type="sldNum" sz="quarter" idx="4"/>
          </p:nvPr>
        </p:nvSpPr>
        <p:spPr bwMode="auto">
          <a:xfrm>
            <a:off x="6552760" y="6245117"/>
            <a:ext cx="2134098" cy="47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2" tIns="45261" rIns="90522" bIns="45261" numCol="1" anchor="t" anchorCtr="0" compatLnSpc="1">
            <a:prstTxWarp prst="textNoShape">
              <a:avLst/>
            </a:prstTxWarp>
          </a:bodyPr>
          <a:lstStyle>
            <a:lvl1pPr algn="r" defTabSz="905198">
              <a:defRPr sz="1400">
                <a:latin typeface="+mn-lt"/>
              </a:defRPr>
            </a:lvl1pPr>
          </a:lstStyle>
          <a:p>
            <a:pPr fontAlgn="base">
              <a:spcBef>
                <a:spcPct val="0"/>
              </a:spcBef>
              <a:spcAft>
                <a:spcPct val="0"/>
              </a:spcAft>
            </a:pPr>
            <a:fld id="{E0DB381D-3A6E-446B-B395-E4433DA1764F}" type="slidenum">
              <a:rPr lang="el-GR">
                <a:solidFill>
                  <a:srgbClr val="000000"/>
                </a:solidFill>
              </a:rPr>
              <a:pPr fontAlgn="base">
                <a:spcBef>
                  <a:spcPct val="0"/>
                </a:spcBef>
                <a:spcAft>
                  <a:spcPct val="0"/>
                </a:spcAft>
              </a:pPr>
              <a:t>‹#›</a:t>
            </a:fld>
            <a:endParaRPr lang="el-GR">
              <a:solidFill>
                <a:srgbClr val="000000"/>
              </a:solidFill>
            </a:endParaRPr>
          </a:p>
        </p:txBody>
      </p:sp>
      <p:sp>
        <p:nvSpPr>
          <p:cNvPr id="1031" name="Rectangle 7"/>
          <p:cNvSpPr>
            <a:spLocks noChangeArrowheads="1"/>
          </p:cNvSpPr>
          <p:nvPr/>
        </p:nvSpPr>
        <p:spPr bwMode="auto">
          <a:xfrm>
            <a:off x="176884" y="131415"/>
            <a:ext cx="8785637" cy="6591681"/>
          </a:xfrm>
          <a:prstGeom prst="rect">
            <a:avLst/>
          </a:prstGeom>
          <a:noFill/>
          <a:ln w="508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860" tIns="31930" rIns="63860" bIns="31930" anchor="ctr"/>
          <a:lstStyle/>
          <a:p>
            <a:pPr algn="ctr" defTabSz="905198" fontAlgn="base">
              <a:spcBef>
                <a:spcPct val="0"/>
              </a:spcBef>
              <a:spcAft>
                <a:spcPct val="0"/>
              </a:spcAft>
            </a:pPr>
            <a:endParaRPr lang="en-US" sz="2200">
              <a:solidFill>
                <a:srgbClr val="000000"/>
              </a:solidFill>
            </a:endParaRPr>
          </a:p>
        </p:txBody>
      </p:sp>
    </p:spTree>
    <p:extLst>
      <p:ext uri="{BB962C8B-B14F-4D97-AF65-F5344CB8AC3E}">
        <p14:creationId xmlns:p14="http://schemas.microsoft.com/office/powerpoint/2010/main" val="2111348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05198" rtl="0" eaLnBrk="1" fontAlgn="base" hangingPunct="1">
        <a:spcBef>
          <a:spcPct val="0"/>
        </a:spcBef>
        <a:spcAft>
          <a:spcPct val="0"/>
        </a:spcAft>
        <a:defRPr sz="3100">
          <a:solidFill>
            <a:srgbClr val="000066"/>
          </a:solidFill>
          <a:latin typeface="+mj-lt"/>
          <a:ea typeface="+mj-ea"/>
          <a:cs typeface="+mj-cs"/>
        </a:defRPr>
      </a:lvl1pPr>
      <a:lvl2pPr algn="l" defTabSz="905198" rtl="0" eaLnBrk="1" fontAlgn="base" hangingPunct="1">
        <a:spcBef>
          <a:spcPct val="0"/>
        </a:spcBef>
        <a:spcAft>
          <a:spcPct val="0"/>
        </a:spcAft>
        <a:defRPr sz="3100">
          <a:solidFill>
            <a:srgbClr val="000066"/>
          </a:solidFill>
          <a:latin typeface="Palatino Linotype" pitchFamily="18" charset="0"/>
        </a:defRPr>
      </a:lvl2pPr>
      <a:lvl3pPr algn="l" defTabSz="905198" rtl="0" eaLnBrk="1" fontAlgn="base" hangingPunct="1">
        <a:spcBef>
          <a:spcPct val="0"/>
        </a:spcBef>
        <a:spcAft>
          <a:spcPct val="0"/>
        </a:spcAft>
        <a:defRPr sz="3100">
          <a:solidFill>
            <a:srgbClr val="000066"/>
          </a:solidFill>
          <a:latin typeface="Palatino Linotype" pitchFamily="18" charset="0"/>
        </a:defRPr>
      </a:lvl3pPr>
      <a:lvl4pPr algn="l" defTabSz="905198" rtl="0" eaLnBrk="1" fontAlgn="base" hangingPunct="1">
        <a:spcBef>
          <a:spcPct val="0"/>
        </a:spcBef>
        <a:spcAft>
          <a:spcPct val="0"/>
        </a:spcAft>
        <a:defRPr sz="3100">
          <a:solidFill>
            <a:srgbClr val="000066"/>
          </a:solidFill>
          <a:latin typeface="Palatino Linotype" pitchFamily="18" charset="0"/>
        </a:defRPr>
      </a:lvl4pPr>
      <a:lvl5pPr algn="l" defTabSz="905198" rtl="0" eaLnBrk="1" fontAlgn="base" hangingPunct="1">
        <a:spcBef>
          <a:spcPct val="0"/>
        </a:spcBef>
        <a:spcAft>
          <a:spcPct val="0"/>
        </a:spcAft>
        <a:defRPr sz="3100">
          <a:solidFill>
            <a:srgbClr val="000066"/>
          </a:solidFill>
          <a:latin typeface="Palatino Linotype" pitchFamily="18" charset="0"/>
        </a:defRPr>
      </a:lvl5pPr>
      <a:lvl6pPr marL="332522" algn="l" defTabSz="905198" rtl="0" eaLnBrk="1" fontAlgn="base" hangingPunct="1">
        <a:spcBef>
          <a:spcPct val="0"/>
        </a:spcBef>
        <a:spcAft>
          <a:spcPct val="0"/>
        </a:spcAft>
        <a:defRPr sz="3100">
          <a:solidFill>
            <a:srgbClr val="000066"/>
          </a:solidFill>
          <a:latin typeface="Palatino Linotype" pitchFamily="18" charset="0"/>
        </a:defRPr>
      </a:lvl6pPr>
      <a:lvl7pPr marL="665043" algn="l" defTabSz="905198" rtl="0" eaLnBrk="1" fontAlgn="base" hangingPunct="1">
        <a:spcBef>
          <a:spcPct val="0"/>
        </a:spcBef>
        <a:spcAft>
          <a:spcPct val="0"/>
        </a:spcAft>
        <a:defRPr sz="3100">
          <a:solidFill>
            <a:srgbClr val="000066"/>
          </a:solidFill>
          <a:latin typeface="Palatino Linotype" pitchFamily="18" charset="0"/>
        </a:defRPr>
      </a:lvl7pPr>
      <a:lvl8pPr marL="997565" algn="l" defTabSz="905198" rtl="0" eaLnBrk="1" fontAlgn="base" hangingPunct="1">
        <a:spcBef>
          <a:spcPct val="0"/>
        </a:spcBef>
        <a:spcAft>
          <a:spcPct val="0"/>
        </a:spcAft>
        <a:defRPr sz="3100">
          <a:solidFill>
            <a:srgbClr val="000066"/>
          </a:solidFill>
          <a:latin typeface="Palatino Linotype" pitchFamily="18" charset="0"/>
        </a:defRPr>
      </a:lvl8pPr>
      <a:lvl9pPr marL="1330086" algn="l" defTabSz="905198" rtl="0" eaLnBrk="1" fontAlgn="base" hangingPunct="1">
        <a:spcBef>
          <a:spcPct val="0"/>
        </a:spcBef>
        <a:spcAft>
          <a:spcPct val="0"/>
        </a:spcAft>
        <a:defRPr sz="3100">
          <a:solidFill>
            <a:srgbClr val="000066"/>
          </a:solidFill>
          <a:latin typeface="Palatino Linotype" pitchFamily="18" charset="0"/>
        </a:defRPr>
      </a:lvl9pPr>
    </p:titleStyle>
    <p:bodyStyle>
      <a:lvl1pPr marL="339449" indent="-339449" algn="l" defTabSz="905198" rtl="0" eaLnBrk="1" fontAlgn="base" hangingPunct="1">
        <a:spcBef>
          <a:spcPct val="20000"/>
        </a:spcBef>
        <a:spcAft>
          <a:spcPct val="0"/>
        </a:spcAft>
        <a:buChar char="•"/>
        <a:defRPr sz="2000">
          <a:solidFill>
            <a:schemeClr val="tx1"/>
          </a:solidFill>
          <a:latin typeface="+mn-lt"/>
          <a:ea typeface="+mn-ea"/>
          <a:cs typeface="+mn-cs"/>
        </a:defRPr>
      </a:lvl1pPr>
      <a:lvl2pPr marL="734318" indent="-282875" algn="l" defTabSz="905198" rtl="0" eaLnBrk="1" fontAlgn="base" hangingPunct="1">
        <a:spcBef>
          <a:spcPct val="20000"/>
        </a:spcBef>
        <a:spcAft>
          <a:spcPct val="0"/>
        </a:spcAft>
        <a:buChar char="–"/>
        <a:defRPr sz="2000">
          <a:solidFill>
            <a:schemeClr val="tx1"/>
          </a:solidFill>
          <a:latin typeface="+mn-lt"/>
        </a:defRPr>
      </a:lvl2pPr>
      <a:lvl3pPr marL="1131497" indent="-226299" algn="l" defTabSz="905198" rtl="0" eaLnBrk="1" fontAlgn="base" hangingPunct="1">
        <a:spcBef>
          <a:spcPct val="20000"/>
        </a:spcBef>
        <a:spcAft>
          <a:spcPct val="0"/>
        </a:spcAft>
        <a:buChar char="•"/>
        <a:defRPr sz="2000">
          <a:solidFill>
            <a:schemeClr val="tx1"/>
          </a:solidFill>
          <a:latin typeface="+mn-lt"/>
        </a:defRPr>
      </a:lvl3pPr>
      <a:lvl4pPr marL="1585251" indent="-227454" algn="l" defTabSz="905198" rtl="0" eaLnBrk="1" fontAlgn="base" hangingPunct="1">
        <a:spcBef>
          <a:spcPct val="20000"/>
        </a:spcBef>
        <a:spcAft>
          <a:spcPct val="0"/>
        </a:spcAft>
        <a:buChar char="–"/>
        <a:defRPr sz="2000">
          <a:solidFill>
            <a:schemeClr val="tx1"/>
          </a:solidFill>
          <a:latin typeface="+mn-lt"/>
        </a:defRPr>
      </a:lvl4pPr>
      <a:lvl5pPr marL="2036695" indent="-226299" algn="l" defTabSz="905198" rtl="0" eaLnBrk="1" fontAlgn="base" hangingPunct="1">
        <a:spcBef>
          <a:spcPct val="20000"/>
        </a:spcBef>
        <a:spcAft>
          <a:spcPct val="0"/>
        </a:spcAft>
        <a:buChar char="»"/>
        <a:defRPr sz="2000">
          <a:solidFill>
            <a:schemeClr val="tx1"/>
          </a:solidFill>
          <a:latin typeface="+mn-lt"/>
        </a:defRPr>
      </a:lvl5pPr>
      <a:lvl6pPr marL="2369216" indent="-226299" algn="l" defTabSz="905198" rtl="0" eaLnBrk="1" fontAlgn="base" hangingPunct="1">
        <a:spcBef>
          <a:spcPct val="20000"/>
        </a:spcBef>
        <a:spcAft>
          <a:spcPct val="0"/>
        </a:spcAft>
        <a:buChar char="»"/>
        <a:defRPr sz="2000">
          <a:solidFill>
            <a:schemeClr val="tx1"/>
          </a:solidFill>
          <a:latin typeface="+mn-lt"/>
        </a:defRPr>
      </a:lvl6pPr>
      <a:lvl7pPr marL="2701738" indent="-226299" algn="l" defTabSz="905198" rtl="0" eaLnBrk="1" fontAlgn="base" hangingPunct="1">
        <a:spcBef>
          <a:spcPct val="20000"/>
        </a:spcBef>
        <a:spcAft>
          <a:spcPct val="0"/>
        </a:spcAft>
        <a:buChar char="»"/>
        <a:defRPr sz="2000">
          <a:solidFill>
            <a:schemeClr val="tx1"/>
          </a:solidFill>
          <a:latin typeface="+mn-lt"/>
        </a:defRPr>
      </a:lvl7pPr>
      <a:lvl8pPr marL="3034259" indent="-226299" algn="l" defTabSz="905198" rtl="0" eaLnBrk="1" fontAlgn="base" hangingPunct="1">
        <a:spcBef>
          <a:spcPct val="20000"/>
        </a:spcBef>
        <a:spcAft>
          <a:spcPct val="0"/>
        </a:spcAft>
        <a:buChar char="»"/>
        <a:defRPr sz="2000">
          <a:solidFill>
            <a:schemeClr val="tx1"/>
          </a:solidFill>
          <a:latin typeface="+mn-lt"/>
        </a:defRPr>
      </a:lvl8pPr>
      <a:lvl9pPr marL="3366781" indent="-226299" algn="l" defTabSz="905198"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665043" rtl="0" eaLnBrk="1" latinLnBrk="0" hangingPunct="1">
        <a:defRPr sz="1300" kern="1200">
          <a:solidFill>
            <a:schemeClr val="tx1"/>
          </a:solidFill>
          <a:latin typeface="+mn-lt"/>
          <a:ea typeface="+mn-ea"/>
          <a:cs typeface="+mn-cs"/>
        </a:defRPr>
      </a:lvl1pPr>
      <a:lvl2pPr marL="332522" algn="l" defTabSz="665043" rtl="0" eaLnBrk="1" latinLnBrk="0" hangingPunct="1">
        <a:defRPr sz="1300" kern="1200">
          <a:solidFill>
            <a:schemeClr val="tx1"/>
          </a:solidFill>
          <a:latin typeface="+mn-lt"/>
          <a:ea typeface="+mn-ea"/>
          <a:cs typeface="+mn-cs"/>
        </a:defRPr>
      </a:lvl2pPr>
      <a:lvl3pPr marL="665043" algn="l" defTabSz="665043" rtl="0" eaLnBrk="1" latinLnBrk="0" hangingPunct="1">
        <a:defRPr sz="1300" kern="1200">
          <a:solidFill>
            <a:schemeClr val="tx1"/>
          </a:solidFill>
          <a:latin typeface="+mn-lt"/>
          <a:ea typeface="+mn-ea"/>
          <a:cs typeface="+mn-cs"/>
        </a:defRPr>
      </a:lvl3pPr>
      <a:lvl4pPr marL="997565" algn="l" defTabSz="665043" rtl="0" eaLnBrk="1" latinLnBrk="0" hangingPunct="1">
        <a:defRPr sz="1300" kern="1200">
          <a:solidFill>
            <a:schemeClr val="tx1"/>
          </a:solidFill>
          <a:latin typeface="+mn-lt"/>
          <a:ea typeface="+mn-ea"/>
          <a:cs typeface="+mn-cs"/>
        </a:defRPr>
      </a:lvl4pPr>
      <a:lvl5pPr marL="1330086" algn="l" defTabSz="665043" rtl="0" eaLnBrk="1" latinLnBrk="0" hangingPunct="1">
        <a:defRPr sz="1300" kern="1200">
          <a:solidFill>
            <a:schemeClr val="tx1"/>
          </a:solidFill>
          <a:latin typeface="+mn-lt"/>
          <a:ea typeface="+mn-ea"/>
          <a:cs typeface="+mn-cs"/>
        </a:defRPr>
      </a:lvl5pPr>
      <a:lvl6pPr marL="1662608" algn="l" defTabSz="665043" rtl="0" eaLnBrk="1" latinLnBrk="0" hangingPunct="1">
        <a:defRPr sz="1300" kern="1200">
          <a:solidFill>
            <a:schemeClr val="tx1"/>
          </a:solidFill>
          <a:latin typeface="+mn-lt"/>
          <a:ea typeface="+mn-ea"/>
          <a:cs typeface="+mn-cs"/>
        </a:defRPr>
      </a:lvl6pPr>
      <a:lvl7pPr marL="1995129" algn="l" defTabSz="665043" rtl="0" eaLnBrk="1" latinLnBrk="0" hangingPunct="1">
        <a:defRPr sz="1300" kern="1200">
          <a:solidFill>
            <a:schemeClr val="tx1"/>
          </a:solidFill>
          <a:latin typeface="+mn-lt"/>
          <a:ea typeface="+mn-ea"/>
          <a:cs typeface="+mn-cs"/>
        </a:defRPr>
      </a:lvl7pPr>
      <a:lvl8pPr marL="2327651" algn="l" defTabSz="665043" rtl="0" eaLnBrk="1" latinLnBrk="0" hangingPunct="1">
        <a:defRPr sz="1300" kern="1200">
          <a:solidFill>
            <a:schemeClr val="tx1"/>
          </a:solidFill>
          <a:latin typeface="+mn-lt"/>
          <a:ea typeface="+mn-ea"/>
          <a:cs typeface="+mn-cs"/>
        </a:defRPr>
      </a:lvl8pPr>
      <a:lvl9pPr marL="2660172" algn="l" defTabSz="665043"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Πλαίσιο κειμένου 62"/>
          <p:cNvSpPr txBox="1">
            <a:spLocks noChangeArrowheads="1"/>
          </p:cNvSpPr>
          <p:nvPr/>
        </p:nvSpPr>
        <p:spPr bwMode="auto">
          <a:xfrm>
            <a:off x="623937" y="532879"/>
            <a:ext cx="1559421" cy="5776441"/>
          </a:xfrm>
          <a:prstGeom prst="rect">
            <a:avLst/>
          </a:prstGeom>
          <a:solidFill>
            <a:srgbClr val="000080">
              <a:alpha val="10001"/>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smtClean="0">
              <a:effectLst/>
              <a:latin typeface="Cambria" panose="02040503050406030204" pitchFamily="18" charset="0"/>
              <a:ea typeface="Times New Roman"/>
              <a:cs typeface="Times New Roman"/>
            </a:endParaRPr>
          </a:p>
          <a:p>
            <a:pPr algn="ctr">
              <a:lnSpc>
                <a:spcPct val="150000"/>
              </a:lnSpc>
              <a:spcAft>
                <a:spcPts val="600"/>
              </a:spcAft>
            </a:pPr>
            <a:endParaRPr lang="el-GR" sz="1200" dirty="0">
              <a:effectLst/>
              <a:latin typeface="Cambria" panose="02040503050406030204" pitchFamily="18" charset="0"/>
              <a:ea typeface="Times New Roman"/>
              <a:cs typeface="Times New Roman"/>
            </a:endParaRPr>
          </a:p>
          <a:p>
            <a:pPr algn="ctr">
              <a:lnSpc>
                <a:spcPct val="150000"/>
              </a:lnSpc>
              <a:spcAft>
                <a:spcPts val="600"/>
              </a:spcAft>
            </a:pPr>
            <a:endParaRPr lang="el-GR" sz="1200" dirty="0">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u="none" strike="noStrike"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n-US" sz="1200" u="none" strike="noStrike" dirty="0">
                <a:effectLst/>
                <a:latin typeface="Cambria" panose="02040503050406030204" pitchFamily="18" charset="0"/>
                <a:ea typeface="Times New Roman"/>
                <a:cs typeface="Times New Roman"/>
              </a:rPr>
              <a:t> </a:t>
            </a:r>
            <a:endParaRPr lang="el-GR" sz="1200" dirty="0">
              <a:effectLst/>
              <a:latin typeface="Cambria" panose="02040503050406030204" pitchFamily="18" charset="0"/>
              <a:ea typeface="Times New Roman"/>
              <a:cs typeface="Times New Roman"/>
            </a:endParaRPr>
          </a:p>
          <a:p>
            <a:pPr algn="ctr">
              <a:lnSpc>
                <a:spcPct val="150000"/>
              </a:lnSpc>
              <a:spcAft>
                <a:spcPts val="600"/>
              </a:spcAft>
            </a:pPr>
            <a:r>
              <a:rPr lang="el-GR" sz="1200" dirty="0">
                <a:effectLst/>
                <a:latin typeface="Cambria" panose="02040503050406030204" pitchFamily="18" charset="0"/>
                <a:ea typeface="Times New Roman"/>
                <a:cs typeface="Times New Roman"/>
              </a:rPr>
              <a:t> </a:t>
            </a:r>
          </a:p>
          <a:p>
            <a:pPr algn="ctr">
              <a:lnSpc>
                <a:spcPct val="150000"/>
              </a:lnSpc>
              <a:spcAft>
                <a:spcPts val="600"/>
              </a:spcAft>
            </a:pPr>
            <a:r>
              <a:rPr lang="el-GR" sz="1200" dirty="0">
                <a:effectLst/>
                <a:latin typeface="Cambria" panose="02040503050406030204" pitchFamily="18" charset="0"/>
                <a:ea typeface="Times New Roman"/>
                <a:cs typeface="Times New Roman"/>
              </a:rPr>
              <a:t> </a:t>
            </a:r>
          </a:p>
          <a:p>
            <a:pPr algn="ctr">
              <a:lnSpc>
                <a:spcPct val="150000"/>
              </a:lnSpc>
              <a:spcAft>
                <a:spcPts val="600"/>
              </a:spcAft>
            </a:pPr>
            <a:r>
              <a:rPr lang="el-GR" sz="1200" dirty="0">
                <a:effectLst/>
                <a:latin typeface="Cambria" panose="02040503050406030204" pitchFamily="18" charset="0"/>
                <a:ea typeface="Times New Roman"/>
                <a:cs typeface="Times New Roman"/>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32880"/>
            <a:ext cx="144016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11760" y="538560"/>
            <a:ext cx="5328592" cy="553998"/>
          </a:xfrm>
          <a:prstGeom prst="rect">
            <a:avLst/>
          </a:prstGeom>
          <a:noFill/>
        </p:spPr>
        <p:txBody>
          <a:bodyPr wrap="square" rtlCol="0">
            <a:spAutoFit/>
          </a:bodyPr>
          <a:lstStyle/>
          <a:p>
            <a:pPr algn="ctr"/>
            <a:r>
              <a:rPr lang="el-GR" sz="3000" dirty="0" smtClean="0">
                <a:latin typeface="Cambria" panose="02040503050406030204" pitchFamily="18" charset="0"/>
              </a:rPr>
              <a:t>Εθνικό Μετσόβιο Πολυτεχνείο</a:t>
            </a:r>
          </a:p>
        </p:txBody>
      </p:sp>
      <p:sp>
        <p:nvSpPr>
          <p:cNvPr id="6" name="TextBox 5"/>
          <p:cNvSpPr txBox="1"/>
          <p:nvPr/>
        </p:nvSpPr>
        <p:spPr>
          <a:xfrm>
            <a:off x="2231740" y="1061780"/>
            <a:ext cx="5688632" cy="707886"/>
          </a:xfrm>
          <a:prstGeom prst="rect">
            <a:avLst/>
          </a:prstGeom>
          <a:noFill/>
        </p:spPr>
        <p:txBody>
          <a:bodyPr wrap="square" rtlCol="0">
            <a:spAutoFit/>
          </a:bodyPr>
          <a:lstStyle/>
          <a:p>
            <a:pPr algn="ctr"/>
            <a:r>
              <a:rPr lang="el-GR" sz="2000" dirty="0" smtClean="0">
                <a:latin typeface="Cambria" panose="02040503050406030204" pitchFamily="18" charset="0"/>
              </a:rPr>
              <a:t>Σχολή Πολιτικών Μηχανικών</a:t>
            </a:r>
          </a:p>
          <a:p>
            <a:pPr algn="ctr"/>
            <a:r>
              <a:rPr lang="el-GR" sz="2000" dirty="0" smtClean="0">
                <a:latin typeface="Cambria" panose="02040503050406030204" pitchFamily="18" charset="0"/>
              </a:rPr>
              <a:t>«Τομέας Υδατικών Πόρων και Περιβάλλοντος»</a:t>
            </a:r>
            <a:endParaRPr lang="el-GR" sz="2000" dirty="0">
              <a:latin typeface="Cambria" panose="02040503050406030204" pitchFamily="18" charset="0"/>
            </a:endParaRPr>
          </a:p>
        </p:txBody>
      </p:sp>
      <p:sp>
        <p:nvSpPr>
          <p:cNvPr id="9" name="Ορθογώνιο 8"/>
          <p:cNvSpPr/>
          <p:nvPr/>
        </p:nvSpPr>
        <p:spPr>
          <a:xfrm>
            <a:off x="2411760" y="2199928"/>
            <a:ext cx="5508612" cy="1323439"/>
          </a:xfrm>
          <a:prstGeom prst="rect">
            <a:avLst/>
          </a:prstGeom>
        </p:spPr>
        <p:txBody>
          <a:bodyPr wrap="square">
            <a:spAutoFit/>
          </a:bodyPr>
          <a:lstStyle/>
          <a:p>
            <a:pPr algn="ctr"/>
            <a:r>
              <a:rPr lang="el-GR" sz="2000" b="1" dirty="0">
                <a:solidFill>
                  <a:schemeClr val="accent2"/>
                </a:solidFill>
                <a:latin typeface="Cambria" panose="02040503050406030204" pitchFamily="18" charset="0"/>
              </a:rPr>
              <a:t>ΜΕΛΕΤΗ ΣΤΑΤΙΣΤΙΚΩΝ ΧΑΡΑΚΤΗΡΙΣΤΙΚΩΝ ΚΑΙ ΕΛΕΓΧΟΣ ΠΙΘΑΝΗΣ ΕΤΕΡΟΣΥΣΧΕΤΙΣΗΣ ΤΙΜΩΝ ΑΓΡΟΤΙΚΩΝ ΠΡΟΙΟΝΤΩΝ ΚΑΙ ΚΑΤΑΚΡΗΜΝΙΣΗΣ</a:t>
            </a:r>
            <a:endParaRPr lang="el-GR" sz="2000" dirty="0">
              <a:solidFill>
                <a:schemeClr val="accent2"/>
              </a:solidFill>
              <a:latin typeface="Cambria" panose="02040503050406030204" pitchFamily="18" charset="0"/>
            </a:endParaRPr>
          </a:p>
        </p:txBody>
      </p:sp>
      <p:sp>
        <p:nvSpPr>
          <p:cNvPr id="12" name="Ορθογώνιο 11"/>
          <p:cNvSpPr/>
          <p:nvPr/>
        </p:nvSpPr>
        <p:spPr>
          <a:xfrm>
            <a:off x="2501770" y="4006235"/>
            <a:ext cx="5328592" cy="400110"/>
          </a:xfrm>
          <a:prstGeom prst="rect">
            <a:avLst/>
          </a:prstGeom>
        </p:spPr>
        <p:txBody>
          <a:bodyPr wrap="square">
            <a:spAutoFit/>
          </a:bodyPr>
          <a:lstStyle/>
          <a:p>
            <a:pPr algn="ctr"/>
            <a:r>
              <a:rPr lang="el-GR" sz="2000" dirty="0" smtClean="0">
                <a:latin typeface="Cambria" panose="02040503050406030204" pitchFamily="18" charset="0"/>
              </a:rPr>
              <a:t>Βασιλάκη </a:t>
            </a:r>
            <a:r>
              <a:rPr lang="el-GR" sz="2000" dirty="0">
                <a:latin typeface="Cambria" panose="02040503050406030204" pitchFamily="18" charset="0"/>
              </a:rPr>
              <a:t>Βασιλεία-Κυριακούλα</a:t>
            </a:r>
            <a:endParaRPr lang="el-GR" dirty="0">
              <a:latin typeface="Cambria" panose="02040503050406030204" pitchFamily="18" charset="0"/>
            </a:endParaRPr>
          </a:p>
        </p:txBody>
      </p:sp>
      <p:sp>
        <p:nvSpPr>
          <p:cNvPr id="13" name="Ορθογώνιο 12"/>
          <p:cNvSpPr/>
          <p:nvPr/>
        </p:nvSpPr>
        <p:spPr>
          <a:xfrm>
            <a:off x="3962610" y="5260558"/>
            <a:ext cx="2097113" cy="369332"/>
          </a:xfrm>
          <a:prstGeom prst="rect">
            <a:avLst/>
          </a:prstGeom>
        </p:spPr>
        <p:txBody>
          <a:bodyPr wrap="none">
            <a:spAutoFit/>
          </a:bodyPr>
          <a:lstStyle/>
          <a:p>
            <a:r>
              <a:rPr lang="el-GR" dirty="0">
                <a:solidFill>
                  <a:schemeClr val="accent2"/>
                </a:solidFill>
                <a:latin typeface="Cambria" panose="02040503050406030204" pitchFamily="18" charset="0"/>
              </a:rPr>
              <a:t>Αθήνα, Μάιος 2014</a:t>
            </a:r>
          </a:p>
        </p:txBody>
      </p:sp>
      <p:sp>
        <p:nvSpPr>
          <p:cNvPr id="14" name="Ορθογώνιο 13"/>
          <p:cNvSpPr/>
          <p:nvPr/>
        </p:nvSpPr>
        <p:spPr>
          <a:xfrm>
            <a:off x="2411760" y="5649625"/>
            <a:ext cx="5328592" cy="369332"/>
          </a:xfrm>
          <a:prstGeom prst="rect">
            <a:avLst/>
          </a:prstGeom>
        </p:spPr>
        <p:txBody>
          <a:bodyPr wrap="square">
            <a:spAutoFit/>
          </a:bodyPr>
          <a:lstStyle/>
          <a:p>
            <a:pPr algn="ctr"/>
            <a:r>
              <a:rPr lang="el-GR" dirty="0">
                <a:latin typeface="Cambria" panose="02040503050406030204" pitchFamily="18" charset="0"/>
              </a:rPr>
              <a:t>Επιβλέπων: Δ. Κουτσογιάννης, Καθηγητής ΕΜΠ</a:t>
            </a:r>
          </a:p>
        </p:txBody>
      </p:sp>
    </p:spTree>
    <p:extLst>
      <p:ext uri="{BB962C8B-B14F-4D97-AF65-F5344CB8AC3E}">
        <p14:creationId xmlns:p14="http://schemas.microsoft.com/office/powerpoint/2010/main" val="129471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t"/>
          <a:lstStyle/>
          <a:p>
            <a:r>
              <a:rPr lang="en-US" sz="3600" dirty="0" err="1">
                <a:latin typeface="Cambria" panose="02040503050406030204" pitchFamily="18" charset="0"/>
              </a:rPr>
              <a:t>Στ</a:t>
            </a:r>
            <a:r>
              <a:rPr lang="en-US" sz="3600" dirty="0">
                <a:latin typeface="Cambria" panose="02040503050406030204" pitchFamily="18" charset="0"/>
              </a:rPr>
              <a:t>ατιστική Επεξεργασία</a:t>
            </a:r>
            <a:r>
              <a:rPr lang="el-GR" sz="3600" dirty="0">
                <a:latin typeface="Cambria" panose="02040503050406030204" pitchFamily="18" charset="0"/>
              </a:rPr>
              <a:t/>
            </a:r>
            <a:br>
              <a:rPr lang="el-GR" sz="3600" dirty="0">
                <a:latin typeface="Cambria" panose="02040503050406030204" pitchFamily="18" charset="0"/>
              </a:rPr>
            </a:br>
            <a:endParaRPr lang="el-GR" sz="3200" dirty="0"/>
          </a:p>
        </p:txBody>
      </p:sp>
      <p:sp>
        <p:nvSpPr>
          <p:cNvPr id="5" name="TextBox 4"/>
          <p:cNvSpPr txBox="1"/>
          <p:nvPr/>
        </p:nvSpPr>
        <p:spPr>
          <a:xfrm>
            <a:off x="572573" y="2860775"/>
            <a:ext cx="4032000" cy="584775"/>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Μέση μηνιαία βροχόπτωση </a:t>
            </a:r>
            <a:r>
              <a:rPr lang="el-GR" dirty="0" smtClean="0">
                <a:latin typeface="Cambria" panose="02040503050406030204" pitchFamily="18" charset="0"/>
              </a:rPr>
              <a:t>των </a:t>
            </a:r>
            <a:r>
              <a:rPr lang="el-GR" dirty="0">
                <a:latin typeface="Cambria" panose="02040503050406030204" pitchFamily="18" charset="0"/>
              </a:rPr>
              <a:t>περιοχών παραγωγής καλαμποκιού και σόγιας.</a:t>
            </a:r>
          </a:p>
        </p:txBody>
      </p:sp>
      <p:sp>
        <p:nvSpPr>
          <p:cNvPr id="9" name="TextBox 8"/>
          <p:cNvSpPr txBox="1"/>
          <p:nvPr/>
        </p:nvSpPr>
        <p:spPr>
          <a:xfrm>
            <a:off x="4837959" y="2860775"/>
            <a:ext cx="4032448" cy="830997"/>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Μέση μηνιαία τυπική </a:t>
            </a:r>
            <a:r>
              <a:rPr lang="el-GR" dirty="0" smtClean="0">
                <a:latin typeface="Cambria" panose="02040503050406030204" pitchFamily="18" charset="0"/>
              </a:rPr>
              <a:t>απόκλιση </a:t>
            </a:r>
            <a:r>
              <a:rPr lang="el-GR" dirty="0">
                <a:latin typeface="Cambria" panose="02040503050406030204" pitchFamily="18" charset="0"/>
              </a:rPr>
              <a:t>της μηνιαίας βροχόπτωσης στις περιοχές παραγωγής καλαμποκιού και σόγιας.</a:t>
            </a: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167" y="758330"/>
            <a:ext cx="3962400" cy="210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61" y="758330"/>
            <a:ext cx="39624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p:nvPr/>
        </p:nvPicPr>
        <p:blipFill>
          <a:blip r:embed="rId4">
            <a:extLst>
              <a:ext uri="{28A0092B-C50C-407E-A947-70E740481C1C}">
                <a14:useLocalDpi xmlns:a14="http://schemas.microsoft.com/office/drawing/2010/main" val="0"/>
              </a:ext>
            </a:extLst>
          </a:blip>
          <a:srcRect/>
          <a:stretch>
            <a:fillRect/>
          </a:stretch>
        </p:blipFill>
        <p:spPr bwMode="auto">
          <a:xfrm>
            <a:off x="3036290" y="4006738"/>
            <a:ext cx="5831041" cy="2133600"/>
          </a:xfrm>
          <a:prstGeom prst="rect">
            <a:avLst/>
          </a:prstGeom>
          <a:noFill/>
        </p:spPr>
      </p:pic>
      <p:sp>
        <p:nvSpPr>
          <p:cNvPr id="12" name="Πεντάγωνο 11"/>
          <p:cNvSpPr/>
          <p:nvPr/>
        </p:nvSpPr>
        <p:spPr>
          <a:xfrm>
            <a:off x="415723" y="4077072"/>
            <a:ext cx="2606875" cy="1656184"/>
          </a:xfrm>
          <a:prstGeom prst="homePlate">
            <a:avLst>
              <a:gd name="adj" fmla="val 193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rPr>
              <a:t>L</a:t>
            </a:r>
            <a:r>
              <a:rPr lang="el-GR" dirty="0" smtClean="0">
                <a:solidFill>
                  <a:schemeClr val="tx1"/>
                </a:solidFill>
                <a:latin typeface="Cambria" panose="02040503050406030204" pitchFamily="18" charset="0"/>
              </a:rPr>
              <a:t>-κύρτωση και             </a:t>
            </a:r>
            <a:r>
              <a:rPr lang="en-US" dirty="0" smtClean="0">
                <a:solidFill>
                  <a:schemeClr val="tx1"/>
                </a:solidFill>
                <a:latin typeface="Cambria" panose="02040503050406030204" pitchFamily="18" charset="0"/>
              </a:rPr>
              <a:t>L</a:t>
            </a:r>
            <a:r>
              <a:rPr lang="el-GR" dirty="0" smtClean="0">
                <a:solidFill>
                  <a:schemeClr val="tx1"/>
                </a:solidFill>
                <a:latin typeface="Cambria" panose="02040503050406030204" pitchFamily="18" charset="0"/>
              </a:rPr>
              <a:t>-</a:t>
            </a:r>
            <a:r>
              <a:rPr lang="en-US" dirty="0" smtClean="0">
                <a:solidFill>
                  <a:schemeClr val="tx1"/>
                </a:solidFill>
                <a:latin typeface="Cambria" panose="02040503050406030204" pitchFamily="18" charset="0"/>
              </a:rPr>
              <a:t> </a:t>
            </a:r>
            <a:r>
              <a:rPr lang="el-GR" dirty="0">
                <a:solidFill>
                  <a:schemeClr val="tx1"/>
                </a:solidFill>
                <a:latin typeface="Cambria" panose="02040503050406030204" pitchFamily="18" charset="0"/>
              </a:rPr>
              <a:t>ασυμμετρία των μέσων τιμών κατακρήμνισης κάθε μήνα στους 200 σταθμούς μελέτης</a:t>
            </a:r>
            <a:r>
              <a:rPr lang="el-GR" dirty="0">
                <a:latin typeface="Cambria" panose="02040503050406030204" pitchFamily="18" charset="0"/>
              </a:rPr>
              <a:t>. </a:t>
            </a:r>
          </a:p>
        </p:txBody>
      </p:sp>
    </p:spTree>
    <p:extLst>
      <p:ext uri="{BB962C8B-B14F-4D97-AF65-F5344CB8AC3E}">
        <p14:creationId xmlns:p14="http://schemas.microsoft.com/office/powerpoint/2010/main" val="99644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latin typeface="Cambria" panose="02040503050406030204" pitchFamily="18" charset="0"/>
              </a:rPr>
              <a:t>Συνδυαστική ανάλυση</a:t>
            </a:r>
            <a:endParaRPr lang="el-GR" sz="3600" dirty="0">
              <a:latin typeface="Cambria" panose="02040503050406030204" pitchFamily="18" charset="0"/>
            </a:endParaRPr>
          </a:p>
        </p:txBody>
      </p:sp>
      <p:sp>
        <p:nvSpPr>
          <p:cNvPr id="3" name="Θέση περιεχομένου 2"/>
          <p:cNvSpPr>
            <a:spLocks noGrp="1"/>
          </p:cNvSpPr>
          <p:nvPr>
            <p:ph idx="1"/>
          </p:nvPr>
        </p:nvSpPr>
        <p:spPr/>
        <p:txBody>
          <a:bodyPr/>
          <a:lstStyle/>
          <a:p>
            <a:pPr>
              <a:spcAft>
                <a:spcPts val="600"/>
              </a:spcAft>
            </a:pPr>
            <a:r>
              <a:rPr lang="el-GR" dirty="0" smtClean="0">
                <a:latin typeface="Cambria" panose="02040503050406030204" pitchFamily="18" charset="0"/>
              </a:rPr>
              <a:t>Τεχνητή άρδευση  &lt; 15%	Νεμπράσκα 50%</a:t>
            </a:r>
          </a:p>
          <a:p>
            <a:pPr>
              <a:spcAft>
                <a:spcPts val="600"/>
              </a:spcAft>
            </a:pPr>
            <a:r>
              <a:rPr lang="el-GR" dirty="0" smtClean="0">
                <a:latin typeface="Cambria" panose="02040503050406030204" pitchFamily="18" charset="0"/>
              </a:rPr>
              <a:t>Τεχνολογικές επαναστάσεις (1930, 1950) (</a:t>
            </a:r>
            <a:r>
              <a:rPr lang="el-GR" dirty="0" err="1">
                <a:latin typeface="Cambria" panose="02040503050406030204" pitchFamily="18" charset="0"/>
              </a:rPr>
              <a:t>Michael</a:t>
            </a:r>
            <a:r>
              <a:rPr lang="el-GR" dirty="0">
                <a:latin typeface="Cambria" panose="02040503050406030204" pitchFamily="18" charset="0"/>
              </a:rPr>
              <a:t> A. </a:t>
            </a:r>
            <a:r>
              <a:rPr lang="el-GR" dirty="0" err="1">
                <a:latin typeface="Cambria" panose="02040503050406030204" pitchFamily="18" charset="0"/>
              </a:rPr>
              <a:t>Tannura</a:t>
            </a:r>
            <a:r>
              <a:rPr lang="el-GR" dirty="0">
                <a:latin typeface="Cambria" panose="02040503050406030204" pitchFamily="18" charset="0"/>
              </a:rPr>
              <a:t>, </a:t>
            </a:r>
            <a:r>
              <a:rPr lang="el-GR" dirty="0" smtClean="0">
                <a:latin typeface="Cambria" panose="02040503050406030204" pitchFamily="18" charset="0"/>
              </a:rPr>
              <a:t>2008)	Αύξηση αποδόσεων καλλιεργειών.</a:t>
            </a:r>
          </a:p>
        </p:txBody>
      </p:sp>
      <p:cxnSp>
        <p:nvCxnSpPr>
          <p:cNvPr id="5" name="Ευθύγραμμο βέλος σύνδεσης 4"/>
          <p:cNvCxnSpPr/>
          <p:nvPr/>
        </p:nvCxnSpPr>
        <p:spPr bwMode="auto">
          <a:xfrm>
            <a:off x="3518658" y="1013651"/>
            <a:ext cx="28803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Ευθύγραμμο βέλος σύνδεσης 5"/>
          <p:cNvCxnSpPr/>
          <p:nvPr/>
        </p:nvCxnSpPr>
        <p:spPr bwMode="auto">
          <a:xfrm>
            <a:off x="760525" y="1791295"/>
            <a:ext cx="28803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60525" y="2138953"/>
            <a:ext cx="2011275" cy="707886"/>
          </a:xfrm>
          <a:prstGeom prst="rect">
            <a:avLst/>
          </a:prstGeom>
          <a:noFill/>
        </p:spPr>
        <p:txBody>
          <a:bodyPr wrap="square" rtlCol="0">
            <a:spAutoFit/>
          </a:bodyPr>
          <a:lstStyle/>
          <a:p>
            <a:pPr algn="ctr"/>
            <a:r>
              <a:rPr lang="el-GR" sz="2000" dirty="0" smtClean="0">
                <a:latin typeface="Cambria" panose="02040503050406030204" pitchFamily="18" charset="0"/>
              </a:rPr>
              <a:t>Κρίσιμη κατακρήμνιση</a:t>
            </a:r>
            <a:endParaRPr lang="el-GR" sz="2000" dirty="0">
              <a:latin typeface="Cambria" panose="02040503050406030204" pitchFamily="18" charset="0"/>
            </a:endParaRPr>
          </a:p>
        </p:txBody>
      </p:sp>
      <p:cxnSp>
        <p:nvCxnSpPr>
          <p:cNvPr id="9" name="Ευθύγραμμο βέλος σύνδεσης 8"/>
          <p:cNvCxnSpPr>
            <a:stCxn id="7" idx="3"/>
          </p:cNvCxnSpPr>
          <p:nvPr/>
        </p:nvCxnSpPr>
        <p:spPr bwMode="auto">
          <a:xfrm flipV="1">
            <a:off x="2771800" y="2138953"/>
            <a:ext cx="648072" cy="3539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Ευθύγραμμο βέλος σύνδεσης 10"/>
          <p:cNvCxnSpPr>
            <a:stCxn id="7" idx="3"/>
          </p:cNvCxnSpPr>
          <p:nvPr/>
        </p:nvCxnSpPr>
        <p:spPr bwMode="auto">
          <a:xfrm>
            <a:off x="2771800" y="2492896"/>
            <a:ext cx="648072" cy="3539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518658" y="1949018"/>
            <a:ext cx="1396614" cy="400110"/>
          </a:xfrm>
          <a:prstGeom prst="rect">
            <a:avLst/>
          </a:prstGeom>
          <a:noFill/>
        </p:spPr>
        <p:txBody>
          <a:bodyPr wrap="square" rtlCol="0">
            <a:spAutoFit/>
          </a:bodyPr>
          <a:lstStyle/>
          <a:p>
            <a:r>
              <a:rPr lang="el-GR" sz="2000" dirty="0" smtClean="0">
                <a:latin typeface="Cambria" panose="02040503050406030204" pitchFamily="18" charset="0"/>
              </a:rPr>
              <a:t>καλαμπόκι</a:t>
            </a:r>
            <a:endParaRPr lang="el-GR" dirty="0">
              <a:latin typeface="Cambria" panose="02040503050406030204" pitchFamily="18" charset="0"/>
            </a:endParaRPr>
          </a:p>
        </p:txBody>
      </p:sp>
      <p:sp>
        <p:nvSpPr>
          <p:cNvPr id="15" name="TextBox 14"/>
          <p:cNvSpPr txBox="1"/>
          <p:nvPr/>
        </p:nvSpPr>
        <p:spPr>
          <a:xfrm>
            <a:off x="3490756" y="2603177"/>
            <a:ext cx="1180590" cy="400110"/>
          </a:xfrm>
          <a:prstGeom prst="rect">
            <a:avLst/>
          </a:prstGeom>
          <a:noFill/>
        </p:spPr>
        <p:txBody>
          <a:bodyPr wrap="square" rtlCol="0">
            <a:spAutoFit/>
          </a:bodyPr>
          <a:lstStyle/>
          <a:p>
            <a:pPr algn="ctr"/>
            <a:r>
              <a:rPr lang="el-GR" sz="2000" dirty="0" smtClean="0">
                <a:latin typeface="Cambria" panose="02040503050406030204" pitchFamily="18" charset="0"/>
              </a:rPr>
              <a:t>σόγια</a:t>
            </a:r>
            <a:endParaRPr lang="el-GR" dirty="0">
              <a:latin typeface="Cambria" panose="02040503050406030204" pitchFamily="18" charset="0"/>
            </a:endParaRPr>
          </a:p>
        </p:txBody>
      </p:sp>
      <p:cxnSp>
        <p:nvCxnSpPr>
          <p:cNvPr id="17" name="Ευθύγραμμο βέλος σύνδεσης 16"/>
          <p:cNvCxnSpPr/>
          <p:nvPr/>
        </p:nvCxnSpPr>
        <p:spPr bwMode="auto">
          <a:xfrm>
            <a:off x="4915272" y="2138953"/>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Ευθύγραμμο βέλος σύνδεσης 17"/>
          <p:cNvCxnSpPr/>
          <p:nvPr/>
        </p:nvCxnSpPr>
        <p:spPr bwMode="auto">
          <a:xfrm>
            <a:off x="4915272" y="2803232"/>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5396362" y="1949018"/>
            <a:ext cx="936104" cy="400110"/>
          </a:xfrm>
          <a:prstGeom prst="rect">
            <a:avLst/>
          </a:prstGeom>
          <a:noFill/>
        </p:spPr>
        <p:txBody>
          <a:bodyPr wrap="square" rtlCol="0">
            <a:spAutoFit/>
          </a:bodyPr>
          <a:lstStyle/>
          <a:p>
            <a:pPr algn="ctr"/>
            <a:r>
              <a:rPr lang="el-GR" sz="2000" dirty="0" smtClean="0">
                <a:latin typeface="Cambria" panose="02040503050406030204" pitchFamily="18" charset="0"/>
              </a:rPr>
              <a:t>Ιούλιο</a:t>
            </a:r>
            <a:endParaRPr lang="el-GR" dirty="0">
              <a:latin typeface="Cambria" panose="02040503050406030204" pitchFamily="18" charset="0"/>
            </a:endParaRPr>
          </a:p>
        </p:txBody>
      </p:sp>
      <p:sp>
        <p:nvSpPr>
          <p:cNvPr id="21" name="TextBox 20"/>
          <p:cNvSpPr txBox="1"/>
          <p:nvPr/>
        </p:nvSpPr>
        <p:spPr>
          <a:xfrm>
            <a:off x="5396362" y="2603177"/>
            <a:ext cx="2664296" cy="400110"/>
          </a:xfrm>
          <a:prstGeom prst="rect">
            <a:avLst/>
          </a:prstGeom>
          <a:noFill/>
        </p:spPr>
        <p:txBody>
          <a:bodyPr wrap="square" rtlCol="0">
            <a:spAutoFit/>
          </a:bodyPr>
          <a:lstStyle/>
          <a:p>
            <a:r>
              <a:rPr lang="el-GR" sz="2000" dirty="0" smtClean="0">
                <a:latin typeface="Cambria" panose="02040503050406030204" pitchFamily="18" charset="0"/>
              </a:rPr>
              <a:t>Ιούλιο και Αύγουστο</a:t>
            </a:r>
            <a:endParaRPr lang="el-GR" sz="2000" dirty="0">
              <a:latin typeface="Cambria" panose="02040503050406030204" pitchFamily="18" charset="0"/>
            </a:endParaRPr>
          </a:p>
        </p:txBody>
      </p:sp>
      <p:sp>
        <p:nvSpPr>
          <p:cNvPr id="22" name="TextBox 21"/>
          <p:cNvSpPr txBox="1"/>
          <p:nvPr/>
        </p:nvSpPr>
        <p:spPr>
          <a:xfrm>
            <a:off x="395536" y="3003287"/>
            <a:ext cx="8424936" cy="369332"/>
          </a:xfrm>
          <a:prstGeom prst="rect">
            <a:avLst/>
          </a:prstGeom>
          <a:noFill/>
        </p:spPr>
        <p:txBody>
          <a:bodyPr wrap="square" rtlCol="0">
            <a:spAutoFit/>
          </a:bodyPr>
          <a:lstStyle/>
          <a:p>
            <a:pPr algn="ctr"/>
            <a:r>
              <a:rPr lang="el-GR" dirty="0" smtClean="0">
                <a:latin typeface="Cambria" panose="02040503050406030204" pitchFamily="18" charset="0"/>
              </a:rPr>
              <a:t>(</a:t>
            </a:r>
            <a:r>
              <a:rPr lang="el-GR" dirty="0" err="1" smtClean="0">
                <a:latin typeface="Cambria" panose="02040503050406030204" pitchFamily="18" charset="0"/>
              </a:rPr>
              <a:t>Smith</a:t>
            </a:r>
            <a:r>
              <a:rPr lang="el-GR" dirty="0" smtClean="0">
                <a:latin typeface="Cambria" panose="02040503050406030204" pitchFamily="18" charset="0"/>
              </a:rPr>
              <a:t>, 1914,</a:t>
            </a:r>
            <a:r>
              <a:rPr lang="el-GR" dirty="0">
                <a:latin typeface="Cambria" panose="02040503050406030204" pitchFamily="18" charset="0"/>
              </a:rPr>
              <a:t> </a:t>
            </a:r>
            <a:r>
              <a:rPr lang="el-GR" dirty="0" err="1" smtClean="0">
                <a:latin typeface="Cambria" panose="02040503050406030204" pitchFamily="18" charset="0"/>
              </a:rPr>
              <a:t>Thompson</a:t>
            </a:r>
            <a:r>
              <a:rPr lang="el-GR" dirty="0" smtClean="0">
                <a:latin typeface="Cambria" panose="02040503050406030204" pitchFamily="18" charset="0"/>
              </a:rPr>
              <a:t>, 1962</a:t>
            </a:r>
            <a:r>
              <a:rPr lang="el-GR" dirty="0">
                <a:latin typeface="Cambria" panose="02040503050406030204" pitchFamily="18" charset="0"/>
              </a:rPr>
              <a:t>, 1963</a:t>
            </a:r>
            <a:r>
              <a:rPr lang="el-GR" dirty="0" smtClean="0">
                <a:latin typeface="Cambria" panose="02040503050406030204" pitchFamily="18" charset="0"/>
              </a:rPr>
              <a:t>, </a:t>
            </a:r>
            <a:r>
              <a:rPr lang="en-US" dirty="0">
                <a:latin typeface="Cambria" panose="02040503050406030204" pitchFamily="18" charset="0"/>
              </a:rPr>
              <a:t>USDA, Economic Research </a:t>
            </a:r>
            <a:r>
              <a:rPr lang="en-US" dirty="0" smtClean="0">
                <a:latin typeface="Cambria" panose="02040503050406030204" pitchFamily="18" charset="0"/>
              </a:rPr>
              <a:t>service,</a:t>
            </a:r>
            <a:r>
              <a:rPr lang="el-GR" dirty="0" smtClean="0">
                <a:latin typeface="Cambria" panose="02040503050406030204" pitchFamily="18" charset="0"/>
              </a:rPr>
              <a:t> </a:t>
            </a:r>
            <a:r>
              <a:rPr lang="en-US" dirty="0" smtClean="0">
                <a:latin typeface="Cambria" panose="02040503050406030204" pitchFamily="18" charset="0"/>
              </a:rPr>
              <a:t>2013</a:t>
            </a:r>
            <a:r>
              <a:rPr lang="el-GR" dirty="0" smtClean="0">
                <a:latin typeface="Cambria" panose="02040503050406030204" pitchFamily="18" charset="0"/>
              </a:rPr>
              <a:t>)</a:t>
            </a:r>
            <a:endParaRPr lang="el-GR" dirty="0">
              <a:latin typeface="Cambria" panose="02040503050406030204" pitchFamily="18" charset="0"/>
            </a:endParaRPr>
          </a:p>
        </p:txBody>
      </p:sp>
      <p:sp>
        <p:nvSpPr>
          <p:cNvPr id="23" name="TextBox 22"/>
          <p:cNvSpPr txBox="1"/>
          <p:nvPr/>
        </p:nvSpPr>
        <p:spPr>
          <a:xfrm>
            <a:off x="395536" y="3673177"/>
            <a:ext cx="8424936" cy="1769715"/>
          </a:xfrm>
          <a:prstGeom prst="rect">
            <a:avLst/>
          </a:prstGeom>
          <a:noFill/>
          <a:ln w="15875">
            <a:solidFill>
              <a:schemeClr val="accent2">
                <a:lumMod val="75000"/>
              </a:schemeClr>
            </a:solidFill>
          </a:ln>
        </p:spPr>
        <p:txBody>
          <a:bodyPr wrap="square" rtlCol="0">
            <a:spAutoFit/>
          </a:bodyPr>
          <a:lstStyle/>
          <a:p>
            <a:pPr>
              <a:spcAft>
                <a:spcPts val="600"/>
              </a:spcAft>
            </a:pPr>
            <a:r>
              <a:rPr lang="el-GR" sz="2400" dirty="0" smtClean="0">
                <a:latin typeface="Cambria" panose="02040503050406030204" pitchFamily="18" charset="0"/>
              </a:rPr>
              <a:t>Αρχική διερεύνηση:</a:t>
            </a:r>
          </a:p>
          <a:p>
            <a:pPr marL="285750" indent="-285750">
              <a:spcAft>
                <a:spcPts val="600"/>
              </a:spcAft>
              <a:buFont typeface="Arial" panose="020B0604020202020204" pitchFamily="34" charset="0"/>
              <a:buChar char="•"/>
            </a:pPr>
            <a:r>
              <a:rPr lang="el-GR" sz="2000" dirty="0" smtClean="0">
                <a:latin typeface="Cambria" panose="02040503050406030204" pitchFamily="18" charset="0"/>
              </a:rPr>
              <a:t>Ετεροσυσχέτιση σταθμισμένων, ανάλογα με την παραγωγή, μηνιαίων κατακρημνίσεων με τιμές και μηνιαίες διακυμάνσεις τιμών στα δύο προϊόντα. 	Όχι στατιστικά σημαντική </a:t>
            </a:r>
            <a:r>
              <a:rPr lang="el-GR" sz="2000" dirty="0" err="1" smtClean="0">
                <a:latin typeface="Cambria" panose="02040503050406030204" pitchFamily="18" charset="0"/>
              </a:rPr>
              <a:t>ετεροσυσχέτιση</a:t>
            </a:r>
            <a:r>
              <a:rPr lang="el-GR" sz="2000" dirty="0" smtClean="0">
                <a:latin typeface="Cambria" panose="02040503050406030204" pitchFamily="18" charset="0"/>
              </a:rPr>
              <a:t> για κανένα μήνα και καμία υστέρηση.</a:t>
            </a:r>
          </a:p>
        </p:txBody>
      </p:sp>
      <p:cxnSp>
        <p:nvCxnSpPr>
          <p:cNvPr id="25" name="Ευθύγραμμο βέλος σύνδεσης 24"/>
          <p:cNvCxnSpPr/>
          <p:nvPr/>
        </p:nvCxnSpPr>
        <p:spPr bwMode="auto">
          <a:xfrm flipV="1">
            <a:off x="2019727" y="4941168"/>
            <a:ext cx="178262" cy="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Βέλος προς τα κάτω 29"/>
          <p:cNvSpPr/>
          <p:nvPr/>
        </p:nvSpPr>
        <p:spPr bwMode="auto">
          <a:xfrm>
            <a:off x="4486641" y="5442892"/>
            <a:ext cx="195519" cy="403708"/>
          </a:xfrm>
          <a:prstGeom prst="downArrow">
            <a:avLst/>
          </a:prstGeom>
          <a:noFill/>
          <a:ln w="12700" cap="flat" cmpd="sng" algn="ctr">
            <a:solidFill>
              <a:schemeClr val="accent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244600" rtl="0" eaLnBrk="1" fontAlgn="base" latinLnBrk="0" hangingPunct="1">
              <a:lnSpc>
                <a:spcPct val="100000"/>
              </a:lnSpc>
              <a:spcBef>
                <a:spcPct val="0"/>
              </a:spcBef>
              <a:spcAft>
                <a:spcPct val="0"/>
              </a:spcAft>
              <a:buClrTx/>
              <a:buSzTx/>
              <a:buFontTx/>
              <a:buNone/>
              <a:tabLst/>
            </a:pPr>
            <a:endParaRPr kumimoji="0" lang="el-GR" sz="2500" b="0" i="0" u="none" strike="noStrike" cap="none" normalizeH="0" baseline="0" smtClean="0">
              <a:ln>
                <a:noFill/>
              </a:ln>
              <a:solidFill>
                <a:schemeClr val="tx1"/>
              </a:solidFill>
              <a:effectLst/>
              <a:latin typeface="Cambria" panose="02040503050406030204" pitchFamily="18" charset="0"/>
            </a:endParaRPr>
          </a:p>
        </p:txBody>
      </p:sp>
      <p:sp>
        <p:nvSpPr>
          <p:cNvPr id="31" name="TextBox 30"/>
          <p:cNvSpPr txBox="1"/>
          <p:nvPr/>
        </p:nvSpPr>
        <p:spPr>
          <a:xfrm>
            <a:off x="1048557" y="5846600"/>
            <a:ext cx="7156117" cy="461665"/>
          </a:xfrm>
          <a:prstGeom prst="rect">
            <a:avLst/>
          </a:prstGeom>
          <a:noFill/>
          <a:ln w="15875">
            <a:solidFill>
              <a:schemeClr val="accent2">
                <a:lumMod val="75000"/>
              </a:schemeClr>
            </a:solidFill>
          </a:ln>
        </p:spPr>
        <p:txBody>
          <a:bodyPr wrap="square" rtlCol="0">
            <a:spAutoFit/>
          </a:bodyPr>
          <a:lstStyle/>
          <a:p>
            <a:pPr>
              <a:spcAft>
                <a:spcPts val="600"/>
              </a:spcAft>
            </a:pPr>
            <a:r>
              <a:rPr lang="el-GR" sz="2400" dirty="0" smtClean="0">
                <a:latin typeface="Cambria" panose="02040503050406030204" pitchFamily="18" charset="0"/>
              </a:rPr>
              <a:t>Διερεύνηση με δείκτες βραχυπρόθεσμης ξηρασίας</a:t>
            </a:r>
            <a:endParaRPr lang="el-GR" sz="2000" dirty="0" smtClean="0">
              <a:latin typeface="Cambria" panose="02040503050406030204" pitchFamily="18" charset="0"/>
            </a:endParaRPr>
          </a:p>
        </p:txBody>
      </p:sp>
    </p:spTree>
    <p:extLst>
      <p:ext uri="{BB962C8B-B14F-4D97-AF65-F5344CB8AC3E}">
        <p14:creationId xmlns:p14="http://schemas.microsoft.com/office/powerpoint/2010/main" val="3348628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7897" y="137230"/>
            <a:ext cx="8740841" cy="915506"/>
          </a:xfrm>
        </p:spPr>
        <p:txBody>
          <a:bodyPr anchor="t"/>
          <a:lstStyle/>
          <a:p>
            <a:r>
              <a:rPr lang="el-GR" sz="2800" dirty="0">
                <a:latin typeface="Cambria" panose="02040503050406030204" pitchFamily="18" charset="0"/>
              </a:rPr>
              <a:t>Δείκτης Τυποποιημένης Βροχόπτωσης (</a:t>
            </a:r>
            <a:r>
              <a:rPr lang="en-GB" sz="2800" dirty="0">
                <a:latin typeface="Cambria" panose="02040503050406030204" pitchFamily="18" charset="0"/>
              </a:rPr>
              <a:t>Standardized Precipitation Index</a:t>
            </a:r>
            <a:r>
              <a:rPr lang="el-GR" sz="2800" dirty="0">
                <a:latin typeface="Cambria" panose="02040503050406030204" pitchFamily="18" charset="0"/>
              </a:rPr>
              <a:t>)</a:t>
            </a:r>
            <a:r>
              <a:rPr lang="en-US" sz="2600" dirty="0">
                <a:latin typeface="Cambria" panose="02040503050406030204" pitchFamily="18" charset="0"/>
              </a:rPr>
              <a:t/>
            </a:r>
            <a:br>
              <a:rPr lang="en-US" sz="2600" dirty="0">
                <a:latin typeface="Cambria" panose="02040503050406030204" pitchFamily="18" charset="0"/>
              </a:rPr>
            </a:br>
            <a:endParaRPr lang="el-GR" sz="2600" dirty="0">
              <a:latin typeface="Cambria" panose="02040503050406030204" pitchFamily="18" charset="0"/>
            </a:endParaRPr>
          </a:p>
        </p:txBody>
      </p:sp>
      <p:sp>
        <p:nvSpPr>
          <p:cNvPr id="3" name="Θέση περιεχομένου 2"/>
          <p:cNvSpPr>
            <a:spLocks noGrp="1"/>
          </p:cNvSpPr>
          <p:nvPr>
            <p:ph idx="1"/>
          </p:nvPr>
        </p:nvSpPr>
        <p:spPr>
          <a:xfrm>
            <a:off x="202154" y="1124744"/>
            <a:ext cx="8746585" cy="1440160"/>
          </a:xfrm>
        </p:spPr>
        <p:txBody>
          <a:bodyPr/>
          <a:lstStyle/>
          <a:p>
            <a:r>
              <a:rPr lang="el-GR" dirty="0">
                <a:latin typeface="Cambria" panose="02040503050406030204" pitchFamily="18" charset="0"/>
              </a:rPr>
              <a:t>Στατιστικός δείκτης </a:t>
            </a:r>
            <a:r>
              <a:rPr lang="el-GR" dirty="0" smtClean="0">
                <a:latin typeface="Cambria" panose="02040503050406030204" pitchFamily="18" charset="0"/>
              </a:rPr>
              <a:t>Ξηρασίας </a:t>
            </a:r>
            <a:r>
              <a:rPr lang="en-US" dirty="0" smtClean="0">
                <a:latin typeface="Cambria" panose="02040503050406030204" pitchFamily="18" charset="0"/>
              </a:rPr>
              <a:t>(McKee et al., 1993)</a:t>
            </a:r>
            <a:endParaRPr lang="el-GR" dirty="0">
              <a:latin typeface="Cambria" panose="02040503050406030204" pitchFamily="18" charset="0"/>
            </a:endParaRPr>
          </a:p>
          <a:p>
            <a:r>
              <a:rPr lang="el-GR" dirty="0">
                <a:latin typeface="Cambria" panose="02040503050406030204" pitchFamily="18" charset="0"/>
              </a:rPr>
              <a:t>Εφαρμογή στις αγροτικές καλλιέργειες</a:t>
            </a:r>
          </a:p>
          <a:p>
            <a:r>
              <a:rPr lang="el-GR" dirty="0">
                <a:latin typeface="Cambria" panose="02040503050406030204" pitchFamily="18" charset="0"/>
              </a:rPr>
              <a:t>Σ</a:t>
            </a:r>
            <a:r>
              <a:rPr lang="el-GR" dirty="0" smtClean="0">
                <a:latin typeface="Cambria" panose="02040503050406030204" pitchFamily="18" charset="0"/>
              </a:rPr>
              <a:t>υνάρτησης </a:t>
            </a:r>
            <a:r>
              <a:rPr lang="el-GR" dirty="0">
                <a:latin typeface="Cambria" panose="02040503050406030204" pitchFamily="18" charset="0"/>
              </a:rPr>
              <a:t>πυκνότητας-πιθανότητας	</a:t>
            </a:r>
            <a:r>
              <a:rPr lang="el-GR" dirty="0" err="1" smtClean="0">
                <a:latin typeface="Cambria" panose="02040503050406030204" pitchFamily="18" charset="0"/>
              </a:rPr>
              <a:t>Γάμα</a:t>
            </a:r>
            <a:endParaRPr lang="el-GR" dirty="0">
              <a:latin typeface="Cambria" panose="02040503050406030204" pitchFamily="18" charset="0"/>
            </a:endParaRPr>
          </a:p>
          <a:p>
            <a:r>
              <a:rPr lang="el-GR" dirty="0">
                <a:latin typeface="Cambria" panose="02040503050406030204" pitchFamily="18" charset="0"/>
              </a:rPr>
              <a:t>Υπολογίστηκε για 1, 2 και 3 μήνες</a:t>
            </a:r>
            <a:r>
              <a:rPr lang="en-US" dirty="0">
                <a:latin typeface="Cambria" panose="02040503050406030204" pitchFamily="18" charset="0"/>
              </a:rPr>
              <a:t>.</a:t>
            </a:r>
          </a:p>
        </p:txBody>
      </p:sp>
      <p:sp>
        <p:nvSpPr>
          <p:cNvPr id="6" name="TextBox 5"/>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 ζώνη </a:t>
            </a:r>
            <a:r>
              <a:rPr lang="el-GR" sz="1800" dirty="0">
                <a:latin typeface="Cambria" panose="02040503050406030204" pitchFamily="18" charset="0"/>
              </a:rPr>
              <a:t>παραγωγής καλαμποκιού</a:t>
            </a:r>
          </a:p>
        </p:txBody>
      </p:sp>
      <p:cxnSp>
        <p:nvCxnSpPr>
          <p:cNvPr id="13" name="Ευθύγραμμο βέλος σύνδεσης 12"/>
          <p:cNvCxnSpPr/>
          <p:nvPr/>
        </p:nvCxnSpPr>
        <p:spPr bwMode="auto">
          <a:xfrm>
            <a:off x="4968044" y="2060848"/>
            <a:ext cx="68407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1861473" y="6201634"/>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 ζώνη </a:t>
            </a:r>
            <a:r>
              <a:rPr lang="el-GR" sz="1800" dirty="0">
                <a:latin typeface="Cambria" panose="02040503050406030204" pitchFamily="18" charset="0"/>
              </a:rPr>
              <a:t>παραγωγής </a:t>
            </a:r>
            <a:r>
              <a:rPr lang="el-GR" sz="1800" dirty="0" smtClean="0">
                <a:latin typeface="Cambria" panose="02040503050406030204" pitchFamily="18" charset="0"/>
              </a:rPr>
              <a:t>σόγιας</a:t>
            </a:r>
            <a:endParaRPr lang="el-GR" sz="1800" dirty="0">
              <a:latin typeface="Cambria" panose="0204050305040603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01" y="2771603"/>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01" y="4763359"/>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01" y="2771603"/>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Νεμπράσκα (καλαμπόκι)</a:t>
            </a:r>
            <a:endParaRPr lang="el-GR" sz="1800" dirty="0">
              <a:latin typeface="Cambria" panose="02040503050406030204" pitchFamily="18" charset="0"/>
            </a:endParaRPr>
          </a:p>
        </p:txBody>
      </p:sp>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01" y="4763359"/>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861473" y="6201634"/>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Αϊόβα (σόγια)</a:t>
            </a:r>
            <a:endParaRPr lang="el-GR" sz="1800" dirty="0">
              <a:latin typeface="Cambria" panose="02040503050406030204" pitchFamily="18" charset="0"/>
            </a:endParaRPr>
          </a:p>
        </p:txBody>
      </p:sp>
      <p:pic>
        <p:nvPicPr>
          <p:cNvPr id="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01" y="2771602"/>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a:t>
            </a:r>
            <a:r>
              <a:rPr lang="el-GR" sz="1800" dirty="0">
                <a:latin typeface="Cambria" panose="02040503050406030204" pitchFamily="18" charset="0"/>
              </a:rPr>
              <a:t>Αϊόβα </a:t>
            </a:r>
            <a:r>
              <a:rPr lang="el-GR" sz="1800" dirty="0" smtClean="0">
                <a:latin typeface="Cambria" panose="02040503050406030204" pitchFamily="18" charset="0"/>
              </a:rPr>
              <a:t>(καλαμπόκι)</a:t>
            </a:r>
            <a:endParaRPr lang="el-GR" sz="1800" dirty="0">
              <a:latin typeface="Cambria" panose="02040503050406030204" pitchFamily="18" charset="0"/>
            </a:endParaRPr>
          </a:p>
        </p:txBody>
      </p:sp>
      <p:pic>
        <p:nvPicPr>
          <p:cNvPr id="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01" y="4763358"/>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861473" y="6201633"/>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το Ιλινόις (σόγια)</a:t>
            </a:r>
            <a:endParaRPr lang="el-GR" sz="1800" dirty="0">
              <a:latin typeface="Cambria" panose="02040503050406030204" pitchFamily="18" charset="0"/>
            </a:endParaRPr>
          </a:p>
        </p:txBody>
      </p:sp>
      <p:pic>
        <p:nvPicPr>
          <p:cNvPr id="3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601" y="2771601"/>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861473" y="4209876"/>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Μινεσότα (καλαμπόκι)</a:t>
            </a:r>
            <a:endParaRPr lang="el-GR" sz="1800" dirty="0">
              <a:latin typeface="Cambria" panose="02040503050406030204" pitchFamily="18" charset="0"/>
            </a:endParaRPr>
          </a:p>
        </p:txBody>
      </p:sp>
      <p:pic>
        <p:nvPicPr>
          <p:cNvPr id="3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601" y="4763357"/>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861473" y="6201634"/>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a:t>
            </a:r>
            <a:r>
              <a:rPr lang="el-GR" sz="1800" dirty="0">
                <a:latin typeface="Cambria" panose="02040503050406030204" pitchFamily="18" charset="0"/>
              </a:rPr>
              <a:t>Μινεσότα (</a:t>
            </a:r>
            <a:r>
              <a:rPr lang="el-GR" sz="1800" dirty="0" smtClean="0">
                <a:latin typeface="Cambria" panose="02040503050406030204" pitchFamily="18" charset="0"/>
              </a:rPr>
              <a:t>σόγια)</a:t>
            </a:r>
            <a:endParaRPr lang="el-GR" sz="1800" dirty="0">
              <a:latin typeface="Cambria" panose="02040503050406030204" pitchFamily="18" charset="0"/>
            </a:endParaRPr>
          </a:p>
        </p:txBody>
      </p:sp>
      <p:pic>
        <p:nvPicPr>
          <p:cNvPr id="3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601" y="2771600"/>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Ιντιάνα (καλαμπόκι)</a:t>
            </a:r>
            <a:endParaRPr lang="el-GR" sz="1800" dirty="0">
              <a:latin typeface="Cambria" panose="02040503050406030204" pitchFamily="18" charset="0"/>
            </a:endParaRPr>
          </a:p>
        </p:txBody>
      </p:sp>
      <p:pic>
        <p:nvPicPr>
          <p:cNvPr id="3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601" y="4763356"/>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861473" y="6201634"/>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την </a:t>
            </a:r>
            <a:r>
              <a:rPr lang="el-GR" sz="1800" dirty="0">
                <a:latin typeface="Cambria" panose="02040503050406030204" pitchFamily="18" charset="0"/>
              </a:rPr>
              <a:t>Ιντιάνα </a:t>
            </a:r>
            <a:r>
              <a:rPr lang="el-GR" sz="1800" dirty="0" smtClean="0">
                <a:latin typeface="Cambria" panose="02040503050406030204" pitchFamily="18" charset="0"/>
              </a:rPr>
              <a:t>(σόγια)</a:t>
            </a:r>
            <a:endParaRPr lang="el-GR" sz="1800" dirty="0">
              <a:latin typeface="Cambria" panose="02040503050406030204" pitchFamily="18" charset="0"/>
            </a:endParaRPr>
          </a:p>
        </p:txBody>
      </p:sp>
      <p:pic>
        <p:nvPicPr>
          <p:cNvPr id="4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601" y="2771603"/>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το Οχάιο (καλαμπόκι)</a:t>
            </a:r>
            <a:endParaRPr lang="el-GR" sz="1800" dirty="0">
              <a:latin typeface="Cambria" panose="02040503050406030204" pitchFamily="18" charset="0"/>
            </a:endParaRPr>
          </a:p>
        </p:txBody>
      </p:sp>
      <p:pic>
        <p:nvPicPr>
          <p:cNvPr id="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601" y="4763359"/>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861473" y="6201634"/>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a:t>
            </a:r>
            <a:r>
              <a:rPr lang="el-GR" sz="1800" dirty="0">
                <a:latin typeface="Cambria" panose="02040503050406030204" pitchFamily="18" charset="0"/>
              </a:rPr>
              <a:t>για το Οχάιο </a:t>
            </a:r>
            <a:r>
              <a:rPr lang="el-GR" sz="1800" dirty="0" smtClean="0">
                <a:latin typeface="Cambria" panose="02040503050406030204" pitchFamily="18" charset="0"/>
              </a:rPr>
              <a:t>(σόγια)</a:t>
            </a:r>
            <a:endParaRPr lang="el-GR" sz="1800" dirty="0">
              <a:latin typeface="Cambria" panose="02040503050406030204" pitchFamily="18" charset="0"/>
            </a:endParaRPr>
          </a:p>
        </p:txBody>
      </p:sp>
      <p:pic>
        <p:nvPicPr>
          <p:cNvPr id="4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01" y="2771599"/>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το Ιλινόις (καλαμπόκι)</a:t>
            </a:r>
            <a:endParaRPr lang="el-GR" sz="1800" dirty="0">
              <a:latin typeface="Cambria" panose="02040503050406030204" pitchFamily="18" charset="0"/>
            </a:endParaRPr>
          </a:p>
        </p:txBody>
      </p:sp>
      <p:pic>
        <p:nvPicPr>
          <p:cNvPr id="4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01" y="4763355"/>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861473" y="6201634"/>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a:t>
            </a:r>
            <a:r>
              <a:rPr lang="el-GR" sz="1800" dirty="0">
                <a:latin typeface="Cambria" panose="02040503050406030204" pitchFamily="18" charset="0"/>
              </a:rPr>
              <a:t>για </a:t>
            </a:r>
            <a:r>
              <a:rPr lang="el-GR" sz="1800" dirty="0" smtClean="0">
                <a:latin typeface="Cambria" panose="02040503050406030204" pitchFamily="18" charset="0"/>
              </a:rPr>
              <a:t>τη ζώνη παραγωγής σόγιας</a:t>
            </a:r>
            <a:endParaRPr lang="el-GR" sz="1800" dirty="0">
              <a:latin typeface="Cambria" panose="02040503050406030204" pitchFamily="18" charset="0"/>
            </a:endParaRPr>
          </a:p>
        </p:txBody>
      </p:sp>
      <p:pic>
        <p:nvPicPr>
          <p:cNvPr id="4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01" y="2771598"/>
            <a:ext cx="8534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861473" y="4209878"/>
            <a:ext cx="5530656" cy="369332"/>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sz="1800" dirty="0" smtClean="0">
                <a:latin typeface="Cambria" panose="02040503050406030204" pitchFamily="18" charset="0"/>
              </a:rPr>
              <a:t>SPI 1</a:t>
            </a:r>
            <a:r>
              <a:rPr lang="el-GR" sz="1800" baseline="30000" dirty="0" err="1" smtClean="0">
                <a:latin typeface="Cambria" panose="02040503050406030204" pitchFamily="18" charset="0"/>
              </a:rPr>
              <a:t>ος</a:t>
            </a:r>
            <a:r>
              <a:rPr lang="el-GR" sz="1800" dirty="0" smtClean="0">
                <a:latin typeface="Cambria" panose="02040503050406030204" pitchFamily="18" charset="0"/>
              </a:rPr>
              <a:t> μήνα για τη ζώνη παραγωγής καλαμποκιού</a:t>
            </a:r>
            <a:endParaRPr lang="el-GR" sz="1800" dirty="0">
              <a:latin typeface="Cambria" panose="02040503050406030204" pitchFamily="18" charset="0"/>
            </a:endParaRPr>
          </a:p>
        </p:txBody>
      </p:sp>
    </p:spTree>
    <p:extLst>
      <p:ext uri="{BB962C8B-B14F-4D97-AF65-F5344CB8AC3E}">
        <p14:creationId xmlns:p14="http://schemas.microsoft.com/office/powerpoint/2010/main" val="1214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400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8000"/>
                            </p:stCondLst>
                            <p:childTnLst>
                              <p:par>
                                <p:cTn id="28" presetID="1"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80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400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12000"/>
                            </p:stCondLst>
                            <p:childTnLst>
                              <p:par>
                                <p:cTn id="38" presetID="1"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12000"/>
                            </p:stCondLst>
                            <p:childTnLst>
                              <p:par>
                                <p:cTn id="43" presetID="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400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16000"/>
                            </p:stCondLst>
                            <p:childTnLst>
                              <p:par>
                                <p:cTn id="48" presetID="1"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4000"/>
                                  </p:stCondLst>
                                  <p:childTnLst>
                                    <p:set>
                                      <p:cBhvr>
                                        <p:cTn id="56" dur="1" fill="hold">
                                          <p:stCondLst>
                                            <p:cond delay="0"/>
                                          </p:stCondLst>
                                        </p:cTn>
                                        <p:tgtEl>
                                          <p:spTgt spid="40"/>
                                        </p:tgtEl>
                                        <p:attrNameLst>
                                          <p:attrName>style.visibility</p:attrName>
                                        </p:attrNameLst>
                                      </p:cBhvr>
                                      <p:to>
                                        <p:strVal val="visible"/>
                                      </p:to>
                                    </p:set>
                                  </p:childTnLst>
                                </p:cTn>
                              </p:par>
                            </p:childTnLst>
                          </p:cTn>
                        </p:par>
                        <p:par>
                          <p:cTn id="57" fill="hold">
                            <p:stCondLst>
                              <p:cond delay="20000"/>
                            </p:stCondLst>
                            <p:childTnLst>
                              <p:par>
                                <p:cTn id="58" presetID="1"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childTnLst>
                                </p:cTn>
                              </p:par>
                            </p:childTnLst>
                          </p:cTn>
                        </p:par>
                        <p:par>
                          <p:cTn id="62" fill="hold">
                            <p:stCondLst>
                              <p:cond delay="20000"/>
                            </p:stCondLst>
                            <p:childTnLst>
                              <p:par>
                                <p:cTn id="63" presetID="1" presetClass="entr" presetSubtype="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4000"/>
                                  </p:stCondLst>
                                  <p:childTnLst>
                                    <p:set>
                                      <p:cBhvr>
                                        <p:cTn id="66" dur="1" fill="hold">
                                          <p:stCondLst>
                                            <p:cond delay="0"/>
                                          </p:stCondLst>
                                        </p:cTn>
                                        <p:tgtEl>
                                          <p:spTgt spid="45"/>
                                        </p:tgtEl>
                                        <p:attrNameLst>
                                          <p:attrName>style.visibility</p:attrName>
                                        </p:attrNameLst>
                                      </p:cBhvr>
                                      <p:to>
                                        <p:strVal val="visible"/>
                                      </p:to>
                                    </p:set>
                                  </p:childTnLst>
                                </p:cTn>
                              </p:par>
                            </p:childTnLst>
                          </p:cTn>
                        </p:par>
                        <p:par>
                          <p:cTn id="67" fill="hold">
                            <p:stCondLst>
                              <p:cond delay="24000"/>
                            </p:stCondLst>
                            <p:childTnLst>
                              <p:par>
                                <p:cTn id="68" presetID="1"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childTnLst>
                                </p:cTn>
                              </p:par>
                            </p:childTnLst>
                          </p:cTn>
                        </p:par>
                        <p:par>
                          <p:cTn id="72" fill="hold">
                            <p:stCondLst>
                              <p:cond delay="24000"/>
                            </p:stCondLst>
                            <p:childTnLst>
                              <p:par>
                                <p:cTn id="73" presetID="1"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nodeType="withEffect">
                                  <p:stCondLst>
                                    <p:cond delay="4000"/>
                                  </p:stCondLst>
                                  <p:childTnLst>
                                    <p:set>
                                      <p:cBhvr>
                                        <p:cTn id="76" dur="1" fill="hold">
                                          <p:stCondLst>
                                            <p:cond delay="0"/>
                                          </p:stCondLst>
                                        </p:cTn>
                                        <p:tgtEl>
                                          <p:spTgt spid="49"/>
                                        </p:tgtEl>
                                        <p:attrNameLst>
                                          <p:attrName>style.visibility</p:attrName>
                                        </p:attrNameLst>
                                      </p:cBhvr>
                                      <p:to>
                                        <p:strVal val="visible"/>
                                      </p:to>
                                    </p:set>
                                  </p:childTnLst>
                                </p:cTn>
                              </p:par>
                            </p:childTnLst>
                          </p:cTn>
                        </p:par>
                        <p:par>
                          <p:cTn id="77" fill="hold">
                            <p:stCondLst>
                              <p:cond delay="28000"/>
                            </p:stCondLst>
                            <p:childTnLst>
                              <p:par>
                                <p:cTn id="78" presetID="1" presetClass="entr" presetSubtype="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2" grpId="0" animBg="1"/>
      <p:bldP spid="26" grpId="0" animBg="1"/>
      <p:bldP spid="29" grpId="0" animBg="1"/>
      <p:bldP spid="31" grpId="0" animBg="1"/>
      <p:bldP spid="33" grpId="0" animBg="1"/>
      <p:bldP spid="35" grpId="0" animBg="1"/>
      <p:bldP spid="37" grpId="0" animBg="1"/>
      <p:bldP spid="39" grpId="0" animBg="1"/>
      <p:bldP spid="42" grpId="0" animBg="1"/>
      <p:bldP spid="44" grpId="0" animBg="1"/>
      <p:bldP spid="46" grpId="0" animBg="1"/>
      <p:bldP spid="48"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latin typeface="Cambria" panose="02040503050406030204" pitchFamily="18" charset="0"/>
              </a:rPr>
              <a:t>Ετεροσυσχέτιση </a:t>
            </a:r>
            <a:r>
              <a:rPr lang="en-US" sz="3600" dirty="0" smtClean="0">
                <a:latin typeface="Cambria" panose="02040503050406030204" pitchFamily="18" charset="0"/>
              </a:rPr>
              <a:t>SPI </a:t>
            </a:r>
            <a:r>
              <a:rPr lang="el-GR" sz="3600" dirty="0" smtClean="0">
                <a:latin typeface="Cambria" panose="02040503050406030204" pitchFamily="18" charset="0"/>
              </a:rPr>
              <a:t>με τιμές καλαμποκιού</a:t>
            </a:r>
            <a:endParaRPr lang="el-GR" sz="3600" dirty="0">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86357"/>
            <a:ext cx="36703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02994" y="5750120"/>
            <a:ext cx="3240360" cy="584775"/>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Μηνιαίες μεταβολές τιμών </a:t>
            </a:r>
            <a:r>
              <a:rPr lang="el-GR" dirty="0" smtClean="0">
                <a:latin typeface="Cambria" panose="02040503050406030204" pitchFamily="18" charset="0"/>
              </a:rPr>
              <a:t>Σ.Μ.Ε</a:t>
            </a:r>
            <a:r>
              <a:rPr lang="en-US" dirty="0" smtClean="0">
                <a:latin typeface="Cambria" panose="02040503050406030204" pitchFamily="18" charset="0"/>
              </a:rPr>
              <a:t>.</a:t>
            </a:r>
            <a:r>
              <a:rPr lang="el-GR" dirty="0" smtClean="0">
                <a:latin typeface="Cambria" panose="02040503050406030204" pitchFamily="18" charset="0"/>
              </a:rPr>
              <a:t> </a:t>
            </a:r>
            <a:r>
              <a:rPr lang="el-GR" dirty="0">
                <a:latin typeface="Cambria" panose="02040503050406030204" pitchFamily="18" charset="0"/>
              </a:rPr>
              <a:t>καλαμποκιού - </a:t>
            </a:r>
            <a:r>
              <a:rPr lang="el-GR" dirty="0" smtClean="0">
                <a:latin typeface="Cambria" panose="02040503050406030204" pitchFamily="18" charset="0"/>
              </a:rPr>
              <a:t>Τιμές </a:t>
            </a:r>
            <a:r>
              <a:rPr lang="el-GR" dirty="0">
                <a:latin typeface="Cambria" panose="02040503050406030204" pitchFamily="18" charset="0"/>
              </a:rPr>
              <a:t>δείκτη </a:t>
            </a:r>
            <a:r>
              <a:rPr lang="en-US" dirty="0">
                <a:latin typeface="Cambria" panose="02040503050406030204" pitchFamily="18" charset="0"/>
              </a:rPr>
              <a:t>SPI </a:t>
            </a:r>
            <a:endParaRPr lang="el-GR" dirty="0">
              <a:latin typeface="Cambria" panose="02040503050406030204" pitchFamily="18" charset="0"/>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863" y="925199"/>
            <a:ext cx="43767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004046" y="2726388"/>
            <a:ext cx="3312369" cy="584775"/>
          </a:xfrm>
          <a:prstGeom prst="rect">
            <a:avLst/>
          </a:prstGeom>
          <a:solidFill>
            <a:schemeClr val="bg1">
              <a:lumMod val="85000"/>
            </a:schemeClr>
          </a:solidFill>
          <a:ln w="9525">
            <a:solidFill>
              <a:schemeClr val="accent2">
                <a:lumMod val="75000"/>
              </a:schemeClr>
            </a:solidFill>
          </a:ln>
        </p:spPr>
        <p:txBody>
          <a:bodyPr wrap="square" rtlCol="0">
            <a:spAutoFit/>
          </a:bodyPr>
          <a:lstStyle/>
          <a:p>
            <a:pPr algn="ctr"/>
            <a:r>
              <a:rPr lang="el-GR" sz="1600" dirty="0">
                <a:latin typeface="Cambria" panose="02040503050406030204" pitchFamily="18" charset="0"/>
              </a:rPr>
              <a:t>Ετεροσυσχέτιση </a:t>
            </a:r>
            <a:r>
              <a:rPr lang="el-GR" sz="1600" dirty="0" smtClean="0">
                <a:latin typeface="Cambria" panose="02040503050406030204" pitchFamily="18" charset="0"/>
              </a:rPr>
              <a:t>τιμών Σ.Μ.Ε</a:t>
            </a:r>
            <a:r>
              <a:rPr lang="en-US" sz="1600" dirty="0" smtClean="0">
                <a:latin typeface="Cambria" panose="02040503050406030204" pitchFamily="18" charset="0"/>
              </a:rPr>
              <a:t>. </a:t>
            </a:r>
            <a:r>
              <a:rPr lang="el-GR" sz="1600" dirty="0" smtClean="0">
                <a:latin typeface="Cambria" panose="02040503050406030204" pitchFamily="18" charset="0"/>
              </a:rPr>
              <a:t>καλαμποκιού </a:t>
            </a:r>
            <a:r>
              <a:rPr lang="el-GR" sz="1600" dirty="0">
                <a:latin typeface="Cambria" panose="02040503050406030204" pitchFamily="18" charset="0"/>
              </a:rPr>
              <a:t>με </a:t>
            </a:r>
            <a:r>
              <a:rPr lang="en-US" sz="1600" dirty="0" smtClean="0">
                <a:latin typeface="Cambria" panose="02040503050406030204" pitchFamily="18" charset="0"/>
              </a:rPr>
              <a:t>SP</a:t>
            </a:r>
            <a:r>
              <a:rPr lang="el-GR" sz="1600" dirty="0" smtClean="0">
                <a:latin typeface="Cambria" panose="02040503050406030204" pitchFamily="18" charset="0"/>
              </a:rPr>
              <a:t>Ι</a:t>
            </a:r>
            <a:endParaRPr lang="el-GR" sz="1600" dirty="0">
              <a:latin typeface="Cambria" panose="02040503050406030204" pitchFamily="18" charset="0"/>
            </a:endParaRPr>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018776"/>
            <a:ext cx="438308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30895" y="1563008"/>
            <a:ext cx="3024336" cy="1015663"/>
          </a:xfrm>
          <a:prstGeom prst="rect">
            <a:avLst/>
          </a:prstGeom>
          <a:noFill/>
          <a:ln w="22225">
            <a:solidFill>
              <a:schemeClr val="accent6">
                <a:lumMod val="75000"/>
              </a:schemeClr>
            </a:solidFill>
          </a:ln>
        </p:spPr>
        <p:txBody>
          <a:bodyPr wrap="square" rtlCol="0">
            <a:spAutoFit/>
          </a:bodyPr>
          <a:lstStyle/>
          <a:p>
            <a:pPr algn="ctr"/>
            <a:r>
              <a:rPr lang="el-GR" sz="2000" dirty="0" smtClean="0">
                <a:latin typeface="Cambria" panose="02040503050406030204" pitchFamily="18" charset="0"/>
              </a:rPr>
              <a:t>Ταύτιση αύξησης τιμών με συνθήκες ξηρασίας τον Ιούλιο</a:t>
            </a:r>
            <a:endParaRPr lang="el-GR" sz="2000" dirty="0">
              <a:latin typeface="Cambria" panose="02040503050406030204" pitchFamily="18" charset="0"/>
            </a:endParaRPr>
          </a:p>
        </p:txBody>
      </p:sp>
      <p:cxnSp>
        <p:nvCxnSpPr>
          <p:cNvPr id="8" name="Ευθύγραμμο βέλος σύνδεσης 7"/>
          <p:cNvCxnSpPr/>
          <p:nvPr/>
        </p:nvCxnSpPr>
        <p:spPr bwMode="auto">
          <a:xfrm flipH="1">
            <a:off x="2123728" y="2578671"/>
            <a:ext cx="319335" cy="93542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1115616" y="5540016"/>
            <a:ext cx="3240360" cy="584775"/>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Υψηλότερες μηνιαίες διακυμάνσεις τιμών</a:t>
            </a:r>
            <a:r>
              <a:rPr lang="en-US" dirty="0">
                <a:latin typeface="Cambria" panose="02040503050406030204" pitchFamily="18" charset="0"/>
              </a:rPr>
              <a:t> </a:t>
            </a:r>
            <a:r>
              <a:rPr lang="el-GR" dirty="0">
                <a:latin typeface="Cambria" panose="02040503050406030204" pitchFamily="18" charset="0"/>
              </a:rPr>
              <a:t>- </a:t>
            </a:r>
            <a:r>
              <a:rPr lang="el-GR" dirty="0" smtClean="0">
                <a:latin typeface="Cambria" panose="02040503050406030204" pitchFamily="18" charset="0"/>
              </a:rPr>
              <a:t>Δείκτης </a:t>
            </a:r>
            <a:r>
              <a:rPr lang="en-US" dirty="0">
                <a:latin typeface="Cambria" panose="02040503050406030204" pitchFamily="18" charset="0"/>
              </a:rPr>
              <a:t>SPI</a:t>
            </a:r>
            <a:endParaRPr lang="el-GR" dirty="0">
              <a:latin typeface="Cambria" panose="02040503050406030204" pitchFamily="18" charset="0"/>
            </a:endParaRPr>
          </a:p>
        </p:txBody>
      </p:sp>
      <p:sp>
        <p:nvSpPr>
          <p:cNvPr id="9" name="Έλλειψη 8"/>
          <p:cNvSpPr/>
          <p:nvPr/>
        </p:nvSpPr>
        <p:spPr bwMode="auto">
          <a:xfrm>
            <a:off x="5148064" y="3717032"/>
            <a:ext cx="1296144" cy="951206"/>
          </a:xfrm>
          <a:prstGeom prst="ellipse">
            <a:avLst/>
          </a:prstGeom>
          <a:noFill/>
          <a:ln w="9525" cap="flat" cmpd="sng" algn="ctr">
            <a:solidFill>
              <a:schemeClr val="bg1">
                <a:lumMod val="65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244600" rtl="0" eaLnBrk="1" fontAlgn="base" latinLnBrk="0" hangingPunct="1">
              <a:lnSpc>
                <a:spcPct val="100000"/>
              </a:lnSpc>
              <a:spcBef>
                <a:spcPct val="0"/>
              </a:spcBef>
              <a:spcAft>
                <a:spcPct val="0"/>
              </a:spcAft>
              <a:buClrTx/>
              <a:buSzTx/>
              <a:buFontTx/>
              <a:buNone/>
              <a:tabLst/>
            </a:pPr>
            <a:endParaRPr kumimoji="0" lang="el-GR" sz="2500" b="0" i="0" u="none" strike="noStrike" cap="none" normalizeH="0" baseline="0" smtClean="0">
              <a:ln>
                <a:noFill/>
              </a:ln>
              <a:solidFill>
                <a:schemeClr val="tx1"/>
              </a:solidFill>
              <a:effectLst/>
              <a:latin typeface="Cambria" panose="02040503050406030204" pitchFamily="18" charset="0"/>
            </a:endParaRPr>
          </a:p>
        </p:txBody>
      </p:sp>
      <p:sp>
        <p:nvSpPr>
          <p:cNvPr id="22" name="Έλλειψη 21"/>
          <p:cNvSpPr/>
          <p:nvPr/>
        </p:nvSpPr>
        <p:spPr bwMode="auto">
          <a:xfrm>
            <a:off x="7524328" y="4506636"/>
            <a:ext cx="792087" cy="161602"/>
          </a:xfrm>
          <a:prstGeom prst="ellipse">
            <a:avLst/>
          </a:prstGeom>
          <a:noFill/>
          <a:ln w="9525" cap="flat" cmpd="sng" algn="ctr">
            <a:solidFill>
              <a:schemeClr val="bg1">
                <a:lumMod val="65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244600" rtl="0" eaLnBrk="1" fontAlgn="base" latinLnBrk="0" hangingPunct="1">
              <a:lnSpc>
                <a:spcPct val="100000"/>
              </a:lnSpc>
              <a:spcBef>
                <a:spcPct val="0"/>
              </a:spcBef>
              <a:spcAft>
                <a:spcPct val="0"/>
              </a:spcAft>
              <a:buClrTx/>
              <a:buSzTx/>
              <a:buFontTx/>
              <a:buNone/>
              <a:tabLst/>
            </a:pPr>
            <a:endParaRPr kumimoji="0" lang="el-GR" sz="2500" b="0" i="0" u="none" strike="noStrike" cap="none" normalizeH="0" baseline="0" smtClean="0">
              <a:ln>
                <a:noFill/>
              </a:ln>
              <a:solidFill>
                <a:schemeClr val="tx1"/>
              </a:solidFill>
              <a:effectLst/>
              <a:latin typeface="Cambria" panose="02040503050406030204" pitchFamily="18" charset="0"/>
            </a:endParaRPr>
          </a:p>
        </p:txBody>
      </p:sp>
      <p:cxnSp>
        <p:nvCxnSpPr>
          <p:cNvPr id="23" name="Καμπύλη γραμμή σύνδεσης 22"/>
          <p:cNvCxnSpPr>
            <a:stCxn id="9" idx="0"/>
          </p:cNvCxnSpPr>
          <p:nvPr/>
        </p:nvCxnSpPr>
        <p:spPr bwMode="auto">
          <a:xfrm rot="16200000" flipV="1">
            <a:off x="5012438" y="2933333"/>
            <a:ext cx="405869" cy="1161529"/>
          </a:xfrm>
          <a:prstGeom prst="curvedConnector2">
            <a:avLst/>
          </a:prstGeom>
          <a:solidFill>
            <a:schemeClr val="accent1"/>
          </a:solidFill>
          <a:ln w="9525" cap="flat" cmpd="sng" algn="ctr">
            <a:solidFill>
              <a:schemeClr val="bg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Καμπύλη γραμμή σύνδεσης 25"/>
          <p:cNvCxnSpPr/>
          <p:nvPr/>
        </p:nvCxnSpPr>
        <p:spPr bwMode="auto">
          <a:xfrm rot="5400000">
            <a:off x="5722769" y="3094513"/>
            <a:ext cx="632970" cy="3780420"/>
          </a:xfrm>
          <a:prstGeom prst="curvedConnector2">
            <a:avLst/>
          </a:prstGeom>
          <a:solidFill>
            <a:schemeClr val="accent1"/>
          </a:solidFill>
          <a:ln w="9525" cap="flat" cmpd="sng" algn="ctr">
            <a:solidFill>
              <a:schemeClr val="bg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8591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7897" y="137230"/>
            <a:ext cx="8740841" cy="843498"/>
          </a:xfrm>
        </p:spPr>
        <p:txBody>
          <a:bodyPr anchor="t"/>
          <a:lstStyle/>
          <a:p>
            <a:r>
              <a:rPr lang="el-GR" sz="4000" dirty="0">
                <a:latin typeface="Cambria" panose="02040503050406030204" pitchFamily="18" charset="0"/>
              </a:rPr>
              <a:t>Δείκτης Ανωμαλίας Υγρασίας </a:t>
            </a:r>
            <a:r>
              <a:rPr lang="en-US" sz="4000" dirty="0">
                <a:latin typeface="Cambria" panose="02040503050406030204" pitchFamily="18" charset="0"/>
              </a:rPr>
              <a:t>Palmer Z</a:t>
            </a:r>
            <a:r>
              <a:rPr lang="en-US" sz="3200" dirty="0">
                <a:latin typeface="Cambria" panose="02040503050406030204" pitchFamily="18" charset="0"/>
              </a:rPr>
              <a:t/>
            </a:r>
            <a:br>
              <a:rPr lang="en-US" sz="3200" dirty="0">
                <a:latin typeface="Cambria" panose="02040503050406030204" pitchFamily="18" charset="0"/>
              </a:rPr>
            </a:br>
            <a:endParaRPr lang="el-GR" sz="4000" dirty="0">
              <a:latin typeface="Cambria" panose="02040503050406030204" pitchFamily="18" charset="0"/>
            </a:endParaRPr>
          </a:p>
        </p:txBody>
      </p:sp>
      <p:sp>
        <p:nvSpPr>
          <p:cNvPr id="3" name="Θέση περιεχομένου 2"/>
          <p:cNvSpPr>
            <a:spLocks noGrp="1"/>
          </p:cNvSpPr>
          <p:nvPr>
            <p:ph idx="1"/>
          </p:nvPr>
        </p:nvSpPr>
        <p:spPr>
          <a:xfrm>
            <a:off x="202154" y="980728"/>
            <a:ext cx="8746585" cy="5719109"/>
          </a:xfrm>
        </p:spPr>
        <p:txBody>
          <a:bodyPr/>
          <a:lstStyle/>
          <a:p>
            <a:r>
              <a:rPr lang="el-GR" dirty="0">
                <a:latin typeface="Cambria" panose="02040503050406030204" pitchFamily="18" charset="0"/>
              </a:rPr>
              <a:t>Β</a:t>
            </a:r>
            <a:r>
              <a:rPr lang="el-GR" dirty="0" smtClean="0">
                <a:latin typeface="Cambria" panose="02040503050406030204" pitchFamily="18" charset="0"/>
              </a:rPr>
              <a:t>ραχυπρόθεσμη </a:t>
            </a:r>
            <a:r>
              <a:rPr lang="el-GR" dirty="0">
                <a:latin typeface="Cambria" panose="02040503050406030204" pitchFamily="18" charset="0"/>
              </a:rPr>
              <a:t>ξηρασία</a:t>
            </a:r>
            <a:r>
              <a:rPr lang="en-US" dirty="0">
                <a:latin typeface="Cambria" panose="02040503050406030204" pitchFamily="18" charset="0"/>
              </a:rPr>
              <a:t> </a:t>
            </a:r>
            <a:r>
              <a:rPr lang="el-GR" dirty="0">
                <a:latin typeface="Cambria" panose="02040503050406030204" pitchFamily="18" charset="0"/>
              </a:rPr>
              <a:t>ανεξάρτητα από τις συνθήκες στους προηγούμενους ή στους επόμενους μήνες  (Palmer , 1965)</a:t>
            </a:r>
            <a:endParaRPr lang="en-US" dirty="0">
              <a:latin typeface="Cambria" panose="02040503050406030204" pitchFamily="18" charset="0"/>
            </a:endParaRPr>
          </a:p>
          <a:p>
            <a:r>
              <a:rPr lang="el-GR" dirty="0">
                <a:latin typeface="Cambria" panose="02040503050406030204" pitchFamily="18" charset="0"/>
              </a:rPr>
              <a:t>Δεδομένα εισόδου: κατακρήμνιση, εξατμισοδιαπνοή και συνθήκες υγρασίας εδάφους</a:t>
            </a:r>
            <a:endParaRPr lang="en-US" dirty="0">
              <a:latin typeface="Cambria" panose="02040503050406030204" pitchFamily="18" charset="0"/>
            </a:endParaRPr>
          </a:p>
          <a:p>
            <a:r>
              <a:rPr lang="el-GR" sz="1800" dirty="0">
                <a:latin typeface="Cambria" panose="02040503050406030204" pitchFamily="18" charset="0"/>
              </a:rPr>
              <a:t>Εθνικό Κέντρο Κλιματικών Δεδομένων της Αμερικής (</a:t>
            </a:r>
            <a:r>
              <a:rPr lang="en-US" sz="1800" dirty="0">
                <a:latin typeface="Cambria" panose="02040503050406030204" pitchFamily="18" charset="0"/>
              </a:rPr>
              <a:t>NOAA</a:t>
            </a:r>
            <a:r>
              <a:rPr lang="el-GR" sz="1800" dirty="0">
                <a:latin typeface="Cambria" panose="02040503050406030204" pitchFamily="18" charset="0"/>
              </a:rPr>
              <a:t>)</a:t>
            </a:r>
          </a:p>
          <a:p>
            <a:pPr marL="0" indent="0">
              <a:buNone/>
            </a:pPr>
            <a:endParaRPr lang="en-US" dirty="0">
              <a:latin typeface="Cambria" panose="02040503050406030204" pitchFamily="18" charset="0"/>
            </a:endParaRPr>
          </a:p>
          <a:p>
            <a:endParaRPr lang="el-GR" dirty="0" smtClean="0">
              <a:latin typeface="Cambria" panose="02040503050406030204" pitchFamily="18" charset="0"/>
            </a:endParaRPr>
          </a:p>
          <a:p>
            <a:endParaRPr lang="el-GR" dirty="0">
              <a:latin typeface="Cambria" panose="02040503050406030204" pitchFamily="18" charset="0"/>
            </a:endParaRPr>
          </a:p>
        </p:txBody>
      </p:sp>
      <p:sp>
        <p:nvSpPr>
          <p:cNvPr id="12" name="TextBox 11"/>
          <p:cNvSpPr txBox="1"/>
          <p:nvPr/>
        </p:nvSpPr>
        <p:spPr>
          <a:xfrm>
            <a:off x="739789"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για </a:t>
            </a:r>
            <a:r>
              <a:rPr lang="el-GR" dirty="0">
                <a:latin typeface="Cambria" panose="02040503050406030204" pitchFamily="18" charset="0"/>
              </a:rPr>
              <a:t>τη ζώνη παραγωγής καλαμποκιού Ιουλίου και Αυγούστου.</a:t>
            </a:r>
          </a:p>
        </p:txBody>
      </p:sp>
      <p:sp>
        <p:nvSpPr>
          <p:cNvPr id="9" name="TextBox 8"/>
          <p:cNvSpPr txBox="1"/>
          <p:nvPr/>
        </p:nvSpPr>
        <p:spPr>
          <a:xfrm>
            <a:off x="769410"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για </a:t>
            </a:r>
            <a:r>
              <a:rPr lang="el-GR" dirty="0">
                <a:latin typeface="Cambria" panose="02040503050406030204" pitchFamily="18" charset="0"/>
              </a:rPr>
              <a:t>τη ζώνη παραγωγής σόγιας Ιουλίου και Αυγούστου.</a:t>
            </a:r>
          </a:p>
        </p:txBody>
      </p:sp>
      <p:pic>
        <p:nvPicPr>
          <p:cNvPr id="1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0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0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789"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a:latin typeface="Cambria" panose="02040503050406030204" pitchFamily="18" charset="0"/>
              </a:rPr>
              <a:t>γ</a:t>
            </a:r>
            <a:r>
              <a:rPr lang="el-GR" dirty="0" smtClean="0">
                <a:latin typeface="Cambria" panose="02040503050406030204" pitchFamily="18" charset="0"/>
              </a:rPr>
              <a:t>ια την Αϊόβα (καλαμπόκι) Ιουλίου </a:t>
            </a:r>
            <a:r>
              <a:rPr lang="el-GR" dirty="0">
                <a:latin typeface="Cambria" panose="02040503050406030204" pitchFamily="18" charset="0"/>
              </a:rPr>
              <a:t>και Αυγούστου.</a:t>
            </a:r>
          </a:p>
        </p:txBody>
      </p:sp>
      <p:pic>
        <p:nvPicPr>
          <p:cNvPr id="16"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0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39789"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για την Νεμπράσκα (καλαμπόκι)  Ιουλίου </a:t>
            </a:r>
            <a:r>
              <a:rPr lang="el-GR" dirty="0">
                <a:latin typeface="Cambria" panose="02040503050406030204" pitchFamily="18" charset="0"/>
              </a:rPr>
              <a:t>και Αυγούστου.</a:t>
            </a:r>
          </a:p>
        </p:txBody>
      </p:sp>
      <p:pic>
        <p:nvPicPr>
          <p:cNvPr id="18" name="Picture 2"/>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03"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69410"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n-US" dirty="0" smtClean="0">
                <a:latin typeface="Cambria" panose="02040503050406030204" pitchFamily="18" charset="0"/>
              </a:rPr>
              <a:t> </a:t>
            </a:r>
            <a:r>
              <a:rPr lang="el-GR" dirty="0" smtClean="0">
                <a:latin typeface="Cambria" panose="02040503050406030204" pitchFamily="18" charset="0"/>
              </a:rPr>
              <a:t>για την Μινεσότα (καλαμπόκι)  Ιουλίου </a:t>
            </a:r>
            <a:r>
              <a:rPr lang="el-GR" dirty="0">
                <a:latin typeface="Cambria" panose="02040503050406030204" pitchFamily="18" charset="0"/>
              </a:rPr>
              <a:t>και Αυγούστου.</a:t>
            </a:r>
          </a:p>
        </p:txBody>
      </p:sp>
      <p:pic>
        <p:nvPicPr>
          <p:cNvPr id="22" name="Picture 3"/>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50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69410"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n-US" dirty="0" smtClean="0">
                <a:latin typeface="Cambria" panose="02040503050406030204" pitchFamily="18" charset="0"/>
              </a:rPr>
              <a:t> </a:t>
            </a:r>
            <a:r>
              <a:rPr lang="el-GR" dirty="0" smtClean="0">
                <a:latin typeface="Cambria" panose="02040503050406030204" pitchFamily="18" charset="0"/>
              </a:rPr>
              <a:t>για την Ιντιάνα (καλαμπόκι)  Ιουλίου </a:t>
            </a:r>
            <a:r>
              <a:rPr lang="el-GR" dirty="0">
                <a:latin typeface="Cambria" panose="02040503050406030204" pitchFamily="18" charset="0"/>
              </a:rPr>
              <a:t>και Αυγούστου.</a:t>
            </a:r>
          </a:p>
        </p:txBody>
      </p:sp>
      <p:pic>
        <p:nvPicPr>
          <p:cNvPr id="24" name="Picture 4"/>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1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44080"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n-US" dirty="0" smtClean="0">
                <a:latin typeface="Cambria" panose="02040503050406030204" pitchFamily="18" charset="0"/>
              </a:rPr>
              <a:t> </a:t>
            </a:r>
            <a:r>
              <a:rPr lang="el-GR" dirty="0" smtClean="0">
                <a:latin typeface="Cambria" panose="02040503050406030204" pitchFamily="18" charset="0"/>
              </a:rPr>
              <a:t>για το Οχάιο (καλαμπόκι)  Ιουλίου </a:t>
            </a:r>
            <a:r>
              <a:rPr lang="el-GR" dirty="0">
                <a:latin typeface="Cambria" panose="02040503050406030204" pitchFamily="18" charset="0"/>
              </a:rPr>
              <a:t>και Αυγούστου.</a:t>
            </a:r>
          </a:p>
        </p:txBody>
      </p:sp>
      <p:pic>
        <p:nvPicPr>
          <p:cNvPr id="26" name="Picture 2"/>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21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69409"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smtClean="0">
                <a:latin typeface="Cambria" panose="02040503050406030204" pitchFamily="18" charset="0"/>
              </a:rPr>
              <a:t>Palmer Z </a:t>
            </a:r>
            <a:r>
              <a:rPr lang="el-GR" dirty="0" smtClean="0">
                <a:latin typeface="Cambria" panose="02040503050406030204" pitchFamily="18" charset="0"/>
              </a:rPr>
              <a:t>για το Ιλινόις (καλαμπόκι)  Ιουλίου </a:t>
            </a:r>
            <a:r>
              <a:rPr lang="el-GR" dirty="0">
                <a:latin typeface="Cambria" panose="02040503050406030204" pitchFamily="18" charset="0"/>
              </a:rPr>
              <a:t>και Αυγούστου.</a:t>
            </a:r>
          </a:p>
        </p:txBody>
      </p:sp>
      <p:pic>
        <p:nvPicPr>
          <p:cNvPr id="2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14" y="2675865"/>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769410" y="4151865"/>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smtClean="0">
                <a:latin typeface="Cambria" panose="02040503050406030204" pitchFamily="18" charset="0"/>
              </a:rPr>
              <a:t>Palmer Z</a:t>
            </a:r>
            <a:r>
              <a:rPr lang="el-GR" dirty="0" smtClean="0">
                <a:latin typeface="Cambria" panose="02040503050406030204" pitchFamily="18" charset="0"/>
              </a:rPr>
              <a:t> </a:t>
            </a:r>
            <a:r>
              <a:rPr lang="el-GR" dirty="0">
                <a:latin typeface="Cambria" panose="02040503050406030204" pitchFamily="18" charset="0"/>
              </a:rPr>
              <a:t>για </a:t>
            </a:r>
            <a:r>
              <a:rPr lang="el-GR" dirty="0" smtClean="0">
                <a:latin typeface="Cambria" panose="02040503050406030204" pitchFamily="18" charset="0"/>
              </a:rPr>
              <a:t>τη ζώνη παραγωγής καλαμποκιού Ιουλίου </a:t>
            </a:r>
            <a:r>
              <a:rPr lang="el-GR" dirty="0">
                <a:latin typeface="Cambria" panose="02040503050406030204" pitchFamily="18" charset="0"/>
              </a:rPr>
              <a:t>και Αυγούστου.</a:t>
            </a:r>
          </a:p>
        </p:txBody>
      </p:sp>
      <p:pic>
        <p:nvPicPr>
          <p:cNvPr id="31" name="Picture 3"/>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213"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213"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69408"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για το Ιλινόις (σόγια) </a:t>
            </a:r>
            <a:r>
              <a:rPr lang="el-GR" dirty="0">
                <a:latin typeface="Cambria" panose="02040503050406030204" pitchFamily="18" charset="0"/>
              </a:rPr>
              <a:t>Ιουλίου και Αυγούστου.</a:t>
            </a:r>
          </a:p>
        </p:txBody>
      </p:sp>
      <p:pic>
        <p:nvPicPr>
          <p:cNvPr id="37"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12"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769410"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μήνα </a:t>
            </a:r>
            <a:r>
              <a:rPr lang="el-GR" dirty="0">
                <a:latin typeface="Cambria" panose="02040503050406030204" pitchFamily="18" charset="0"/>
              </a:rPr>
              <a:t>για </a:t>
            </a:r>
            <a:r>
              <a:rPr lang="el-GR" dirty="0" smtClean="0">
                <a:latin typeface="Cambria" panose="02040503050406030204" pitchFamily="18" charset="0"/>
              </a:rPr>
              <a:t>την Αϊόβα (σόγια) </a:t>
            </a:r>
            <a:r>
              <a:rPr lang="el-GR" dirty="0">
                <a:latin typeface="Cambria" panose="02040503050406030204" pitchFamily="18" charset="0"/>
              </a:rPr>
              <a:t>Ιουλίου και Αυγούστου.</a:t>
            </a:r>
          </a:p>
        </p:txBody>
      </p:sp>
      <p:pic>
        <p:nvPicPr>
          <p:cNvPr id="39" name="Picture 4"/>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212"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769407"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για την Μινεσότα (σόγια) </a:t>
            </a:r>
            <a:r>
              <a:rPr lang="el-GR" dirty="0">
                <a:latin typeface="Cambria" panose="02040503050406030204" pitchFamily="18" charset="0"/>
              </a:rPr>
              <a:t>Ιουλίου και Αυγούστου.</a:t>
            </a:r>
          </a:p>
        </p:txBody>
      </p:sp>
      <p:pic>
        <p:nvPicPr>
          <p:cNvPr id="41" name="Picture 2"/>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504"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39785"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για την Ιντιάνα (σόγια) </a:t>
            </a:r>
            <a:r>
              <a:rPr lang="el-GR" dirty="0">
                <a:latin typeface="Cambria" panose="02040503050406030204" pitchFamily="18" charset="0"/>
              </a:rPr>
              <a:t>Ιουλίου και Αυγούστου.</a:t>
            </a:r>
          </a:p>
        </p:txBody>
      </p:sp>
      <p:pic>
        <p:nvPicPr>
          <p:cNvPr id="46" name="Picture 3"/>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504"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769410"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για το Οχάιο (σόγια) </a:t>
            </a:r>
            <a:r>
              <a:rPr lang="el-GR" dirty="0">
                <a:latin typeface="Cambria" panose="02040503050406030204" pitchFamily="18" charset="0"/>
              </a:rPr>
              <a:t>Ιουλίου και Αυγούστου.</a:t>
            </a:r>
          </a:p>
        </p:txBody>
      </p:sp>
      <p:pic>
        <p:nvPicPr>
          <p:cNvPr id="48" name="Picture 3"/>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210" y="4598223"/>
            <a:ext cx="849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769410" y="6074223"/>
            <a:ext cx="7632849" cy="338554"/>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n-US" dirty="0">
                <a:latin typeface="Cambria" panose="02040503050406030204" pitchFamily="18" charset="0"/>
              </a:rPr>
              <a:t>Palmer Z </a:t>
            </a:r>
            <a:r>
              <a:rPr lang="el-GR" dirty="0" smtClean="0">
                <a:latin typeface="Cambria" panose="02040503050406030204" pitchFamily="18" charset="0"/>
              </a:rPr>
              <a:t> για τη ζώνη παραγωγής σόγιας Ιουλίου </a:t>
            </a:r>
            <a:r>
              <a:rPr lang="el-GR" dirty="0">
                <a:latin typeface="Cambria" panose="02040503050406030204" pitchFamily="18" charset="0"/>
              </a:rPr>
              <a:t>και Αυγούστου.</a:t>
            </a:r>
          </a:p>
        </p:txBody>
      </p:sp>
    </p:spTree>
    <p:extLst>
      <p:ext uri="{BB962C8B-B14F-4D97-AF65-F5344CB8AC3E}">
        <p14:creationId xmlns:p14="http://schemas.microsoft.com/office/powerpoint/2010/main" val="32046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40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8000"/>
                            </p:stCondLst>
                            <p:childTnLst>
                              <p:par>
                                <p:cTn id="28" presetID="1"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800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400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1200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12000"/>
                            </p:stCondLst>
                            <p:childTnLst>
                              <p:par>
                                <p:cTn id="43" presetID="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4000"/>
                                  </p:stCondLst>
                                  <p:childTnLst>
                                    <p:set>
                                      <p:cBhvr>
                                        <p:cTn id="46" dur="1" fill="hold">
                                          <p:stCondLst>
                                            <p:cond delay="0"/>
                                          </p:stCondLst>
                                        </p:cTn>
                                        <p:tgtEl>
                                          <p:spTgt spid="22"/>
                                        </p:tgtEl>
                                        <p:attrNameLst>
                                          <p:attrName>style.visibility</p:attrName>
                                        </p:attrNameLst>
                                      </p:cBhvr>
                                      <p:to>
                                        <p:strVal val="visible"/>
                                      </p:to>
                                    </p:set>
                                  </p:childTnLst>
                                </p:cTn>
                              </p:par>
                            </p:childTnLst>
                          </p:cTn>
                        </p:par>
                        <p:par>
                          <p:cTn id="47" fill="hold">
                            <p:stCondLst>
                              <p:cond delay="16000"/>
                            </p:stCondLst>
                            <p:childTnLst>
                              <p:par>
                                <p:cTn id="48" presetID="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4000"/>
                                  </p:stCondLst>
                                  <p:childTnLst>
                                    <p:set>
                                      <p:cBhvr>
                                        <p:cTn id="56" dur="1" fill="hold">
                                          <p:stCondLst>
                                            <p:cond delay="0"/>
                                          </p:stCondLst>
                                        </p:cTn>
                                        <p:tgtEl>
                                          <p:spTgt spid="24"/>
                                        </p:tgtEl>
                                        <p:attrNameLst>
                                          <p:attrName>style.visibility</p:attrName>
                                        </p:attrNameLst>
                                      </p:cBhvr>
                                      <p:to>
                                        <p:strVal val="visible"/>
                                      </p:to>
                                    </p:set>
                                  </p:childTnLst>
                                </p:cTn>
                              </p:par>
                            </p:childTnLst>
                          </p:cTn>
                        </p:par>
                        <p:par>
                          <p:cTn id="57" fill="hold">
                            <p:stCondLst>
                              <p:cond delay="20000"/>
                            </p:stCondLst>
                            <p:childTnLst>
                              <p:par>
                                <p:cTn id="58" presetID="1"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par>
                          <p:cTn id="62" fill="hold">
                            <p:stCondLst>
                              <p:cond delay="20000"/>
                            </p:stCondLst>
                            <p:childTnLst>
                              <p:par>
                                <p:cTn id="63" presetID="1"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4000"/>
                                  </p:stCondLst>
                                  <p:childTnLst>
                                    <p:set>
                                      <p:cBhvr>
                                        <p:cTn id="66" dur="1" fill="hold">
                                          <p:stCondLst>
                                            <p:cond delay="0"/>
                                          </p:stCondLst>
                                        </p:cTn>
                                        <p:tgtEl>
                                          <p:spTgt spid="26"/>
                                        </p:tgtEl>
                                        <p:attrNameLst>
                                          <p:attrName>style.visibility</p:attrName>
                                        </p:attrNameLst>
                                      </p:cBhvr>
                                      <p:to>
                                        <p:strVal val="visible"/>
                                      </p:to>
                                    </p:set>
                                  </p:childTnLst>
                                </p:cTn>
                              </p:par>
                            </p:childTnLst>
                          </p:cTn>
                        </p:par>
                        <p:par>
                          <p:cTn id="67" fill="hold">
                            <p:stCondLst>
                              <p:cond delay="24000"/>
                            </p:stCondLst>
                            <p:childTnLst>
                              <p:par>
                                <p:cTn id="68" presetID="1"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24000"/>
                            </p:stCondLst>
                            <p:childTnLst>
                              <p:par>
                                <p:cTn id="73" presetID="1"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4000"/>
                                  </p:stCondLst>
                                  <p:childTnLst>
                                    <p:set>
                                      <p:cBhvr>
                                        <p:cTn id="76" dur="1" fill="hold">
                                          <p:stCondLst>
                                            <p:cond delay="0"/>
                                          </p:stCondLst>
                                        </p:cTn>
                                        <p:tgtEl>
                                          <p:spTgt spid="29"/>
                                        </p:tgtEl>
                                        <p:attrNameLst>
                                          <p:attrName>style.visibility</p:attrName>
                                        </p:attrNameLst>
                                      </p:cBhvr>
                                      <p:to>
                                        <p:strVal val="visible"/>
                                      </p:to>
                                    </p:set>
                                  </p:childTnLst>
                                </p:cTn>
                              </p:par>
                            </p:childTnLst>
                          </p:cTn>
                        </p:par>
                        <p:par>
                          <p:cTn id="77" fill="hold">
                            <p:stCondLst>
                              <p:cond delay="28000"/>
                            </p:stCondLst>
                            <p:childTnLst>
                              <p:par>
                                <p:cTn id="78" presetID="1"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4" grpId="0" animBg="1"/>
      <p:bldP spid="17" grpId="0" animBg="1"/>
      <p:bldP spid="20" grpId="0" animBg="1"/>
      <p:bldP spid="23" grpId="0" animBg="1"/>
      <p:bldP spid="25" grpId="0" animBg="1"/>
      <p:bldP spid="28" grpId="0" animBg="1"/>
      <p:bldP spid="30" grpId="0" animBg="1"/>
      <p:bldP spid="34" grpId="0" animBg="1"/>
      <p:bldP spid="38" grpId="0" animBg="1"/>
      <p:bldP spid="40" grpId="0" animBg="1"/>
      <p:bldP spid="45" grpId="0" animBg="1"/>
      <p:bldP spid="47"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latin typeface="Cambria" panose="02040503050406030204" pitchFamily="18" charset="0"/>
              </a:rPr>
              <a:t>Ετεροσυσχέτιση </a:t>
            </a:r>
            <a:r>
              <a:rPr lang="en-US" sz="3600" dirty="0" smtClean="0">
                <a:latin typeface="Cambria" panose="02040503050406030204" pitchFamily="18" charset="0"/>
              </a:rPr>
              <a:t>Palmer Z </a:t>
            </a:r>
            <a:r>
              <a:rPr lang="el-GR" sz="3600" dirty="0" smtClean="0">
                <a:latin typeface="Cambria" panose="02040503050406030204" pitchFamily="18" charset="0"/>
              </a:rPr>
              <a:t>με τιμές σόγιας</a:t>
            </a:r>
            <a:endParaRPr lang="el-GR" sz="3600" dirty="0">
              <a:latin typeface="Cambria" panose="02040503050406030204" pitchFamily="18" charset="0"/>
            </a:endParaRPr>
          </a:p>
        </p:txBody>
      </p:sp>
      <p:cxnSp>
        <p:nvCxnSpPr>
          <p:cNvPr id="5" name="Ευθύγραμμο βέλος σύνδεσης 4"/>
          <p:cNvCxnSpPr>
            <a:stCxn id="13" idx="2"/>
            <a:endCxn id="1027" idx="0"/>
          </p:cNvCxnSpPr>
          <p:nvPr/>
        </p:nvCxnSpPr>
        <p:spPr bwMode="auto">
          <a:xfrm>
            <a:off x="2314670" y="2563591"/>
            <a:ext cx="103016" cy="519877"/>
          </a:xfrm>
          <a:prstGeom prst="straightConnector1">
            <a:avLst/>
          </a:prstGeom>
          <a:solidFill>
            <a:schemeClr val="accent1"/>
          </a:solidFill>
          <a:ln w="12700" cap="flat" cmpd="sng" algn="ctr">
            <a:solidFill>
              <a:schemeClr val="accent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802502" y="1547928"/>
            <a:ext cx="3024336" cy="1015663"/>
          </a:xfrm>
          <a:prstGeom prst="rect">
            <a:avLst/>
          </a:prstGeom>
          <a:noFill/>
          <a:ln w="22225">
            <a:solidFill>
              <a:schemeClr val="accent2">
                <a:lumMod val="50000"/>
              </a:schemeClr>
            </a:solidFill>
          </a:ln>
        </p:spPr>
        <p:txBody>
          <a:bodyPr wrap="square" rtlCol="0">
            <a:spAutoFit/>
          </a:bodyPr>
          <a:lstStyle/>
          <a:p>
            <a:pPr algn="ctr"/>
            <a:r>
              <a:rPr lang="el-GR" sz="2000" dirty="0" smtClean="0">
                <a:latin typeface="Cambria" panose="02040503050406030204" pitchFamily="18" charset="0"/>
              </a:rPr>
              <a:t>Ταύτιση αύξησης τιμών με συνθήκες ξηρασίας</a:t>
            </a:r>
            <a:r>
              <a:rPr lang="en-US" sz="2000" dirty="0" smtClean="0">
                <a:latin typeface="Cambria" panose="02040503050406030204" pitchFamily="18" charset="0"/>
              </a:rPr>
              <a:t> </a:t>
            </a:r>
            <a:r>
              <a:rPr lang="el-GR" sz="2000" dirty="0" smtClean="0">
                <a:latin typeface="Cambria" panose="02040503050406030204" pitchFamily="18" charset="0"/>
              </a:rPr>
              <a:t>τον Αύγουστο</a:t>
            </a:r>
            <a:endParaRPr lang="el-GR" sz="2000" dirty="0">
              <a:latin typeface="Cambria" panose="02040503050406030204" pitchFamily="18"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083468"/>
            <a:ext cx="4188315" cy="253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203518" y="2866818"/>
            <a:ext cx="3312369" cy="584775"/>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Ετεροσυσχέτιση τιμών </a:t>
            </a:r>
            <a:r>
              <a:rPr lang="el-GR" dirty="0" smtClean="0">
                <a:latin typeface="Cambria" panose="02040503050406030204" pitchFamily="18" charset="0"/>
              </a:rPr>
              <a:t>Σ.Μ.Ε</a:t>
            </a:r>
            <a:r>
              <a:rPr lang="en-US" dirty="0" smtClean="0">
                <a:latin typeface="Cambria" panose="02040503050406030204" pitchFamily="18" charset="0"/>
              </a:rPr>
              <a:t>.</a:t>
            </a:r>
            <a:r>
              <a:rPr lang="el-GR" dirty="0" smtClean="0">
                <a:latin typeface="Cambria" panose="02040503050406030204" pitchFamily="18" charset="0"/>
              </a:rPr>
              <a:t> σόγιας με δείκτη </a:t>
            </a:r>
            <a:r>
              <a:rPr lang="en-US" dirty="0">
                <a:latin typeface="Cambria" panose="02040503050406030204" pitchFamily="18" charset="0"/>
              </a:rPr>
              <a:t>Palmer </a:t>
            </a:r>
            <a:r>
              <a:rPr lang="en-US" dirty="0" smtClean="0">
                <a:latin typeface="Cambria" panose="02040503050406030204" pitchFamily="18" charset="0"/>
              </a:rPr>
              <a:t>Z</a:t>
            </a:r>
            <a:endParaRPr lang="el-GR" dirty="0">
              <a:latin typeface="Cambria" panose="02040503050406030204" pitchFamily="18" charset="0"/>
            </a:endParaRPr>
          </a:p>
        </p:txBody>
      </p:sp>
      <p:sp>
        <p:nvSpPr>
          <p:cNvPr id="22" name="TextBox 21"/>
          <p:cNvSpPr txBox="1"/>
          <p:nvPr/>
        </p:nvSpPr>
        <p:spPr>
          <a:xfrm>
            <a:off x="5239523" y="5840257"/>
            <a:ext cx="3240360" cy="584775"/>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Μηνιαίες μεταβολές τιμών </a:t>
            </a:r>
            <a:r>
              <a:rPr lang="el-GR" dirty="0" smtClean="0">
                <a:latin typeface="Cambria" panose="02040503050406030204" pitchFamily="18" charset="0"/>
              </a:rPr>
              <a:t>Σ.Μ.Ε</a:t>
            </a:r>
            <a:r>
              <a:rPr lang="en-US" dirty="0" smtClean="0">
                <a:latin typeface="Cambria" panose="02040503050406030204" pitchFamily="18" charset="0"/>
              </a:rPr>
              <a:t>.</a:t>
            </a:r>
            <a:r>
              <a:rPr lang="el-GR" dirty="0" smtClean="0">
                <a:latin typeface="Cambria" panose="02040503050406030204" pitchFamily="18" charset="0"/>
              </a:rPr>
              <a:t> σόγιας - Τιμές δείκτη </a:t>
            </a:r>
            <a:r>
              <a:rPr lang="en-US" dirty="0" smtClean="0">
                <a:latin typeface="Cambria" panose="02040503050406030204" pitchFamily="18" charset="0"/>
              </a:rPr>
              <a:t>Palmer Z </a:t>
            </a:r>
            <a:endParaRPr lang="el-GR" dirty="0">
              <a:latin typeface="Cambria" panose="02040503050406030204" pitchFamily="18" charset="0"/>
            </a:endParaRPr>
          </a:p>
        </p:txBody>
      </p:sp>
      <p:sp>
        <p:nvSpPr>
          <p:cNvPr id="23" name="TextBox 22"/>
          <p:cNvSpPr txBox="1"/>
          <p:nvPr/>
        </p:nvSpPr>
        <p:spPr>
          <a:xfrm>
            <a:off x="971600" y="5614584"/>
            <a:ext cx="3240360" cy="584775"/>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latin typeface="Gambria"/>
              </a:defRPr>
            </a:lvl1pPr>
          </a:lstStyle>
          <a:p>
            <a:r>
              <a:rPr lang="el-GR" dirty="0">
                <a:latin typeface="Cambria" panose="02040503050406030204" pitchFamily="18" charset="0"/>
              </a:rPr>
              <a:t>Υψηλότερες μηνιαίες διακυμάνσεις τιμών</a:t>
            </a:r>
            <a:r>
              <a:rPr lang="en-US" dirty="0">
                <a:latin typeface="Cambria" panose="02040503050406030204" pitchFamily="18" charset="0"/>
              </a:rPr>
              <a:t> </a:t>
            </a:r>
            <a:r>
              <a:rPr lang="el-GR" dirty="0">
                <a:latin typeface="Cambria" panose="02040503050406030204" pitchFamily="18" charset="0"/>
              </a:rPr>
              <a:t>- </a:t>
            </a:r>
            <a:r>
              <a:rPr lang="el-GR" dirty="0" smtClean="0">
                <a:latin typeface="Cambria" panose="02040503050406030204" pitchFamily="18" charset="0"/>
              </a:rPr>
              <a:t>Δείκτης </a:t>
            </a:r>
            <a:r>
              <a:rPr lang="en-US" dirty="0" smtClean="0">
                <a:latin typeface="Cambria" panose="02040503050406030204" pitchFamily="18" charset="0"/>
              </a:rPr>
              <a:t>Palmer Z</a:t>
            </a:r>
            <a:endParaRPr lang="el-GR" dirty="0">
              <a:latin typeface="Cambria" panose="020405030504060302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97" y="980728"/>
            <a:ext cx="43719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098" y="3673738"/>
            <a:ext cx="3670300"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Έλλειψη 27"/>
          <p:cNvSpPr/>
          <p:nvPr/>
        </p:nvSpPr>
        <p:spPr bwMode="auto">
          <a:xfrm>
            <a:off x="5527769" y="3791522"/>
            <a:ext cx="1096915" cy="789606"/>
          </a:xfrm>
          <a:prstGeom prst="ellipse">
            <a:avLst/>
          </a:prstGeom>
          <a:noFill/>
          <a:ln w="9525" cap="flat" cmpd="sng" algn="ctr">
            <a:solidFill>
              <a:schemeClr val="bg1">
                <a:lumMod val="65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244600" rtl="0" eaLnBrk="1" fontAlgn="base" latinLnBrk="0" hangingPunct="1">
              <a:lnSpc>
                <a:spcPct val="100000"/>
              </a:lnSpc>
              <a:spcBef>
                <a:spcPct val="0"/>
              </a:spcBef>
              <a:spcAft>
                <a:spcPct val="0"/>
              </a:spcAft>
              <a:buClrTx/>
              <a:buSzTx/>
              <a:buFontTx/>
              <a:buNone/>
              <a:tabLst/>
            </a:pPr>
            <a:endParaRPr kumimoji="0" lang="el-GR" sz="2500" b="0" i="0" u="none" strike="noStrike" cap="none" normalizeH="0" baseline="0" smtClean="0">
              <a:ln>
                <a:noFill/>
              </a:ln>
              <a:solidFill>
                <a:schemeClr val="tx1"/>
              </a:solidFill>
              <a:effectLst/>
              <a:latin typeface="Cambria" panose="02040503050406030204" pitchFamily="18" charset="0"/>
            </a:endParaRPr>
          </a:p>
        </p:txBody>
      </p:sp>
      <p:cxnSp>
        <p:nvCxnSpPr>
          <p:cNvPr id="29" name="Καμπύλη γραμμή σύνδεσης 28"/>
          <p:cNvCxnSpPr/>
          <p:nvPr/>
        </p:nvCxnSpPr>
        <p:spPr bwMode="auto">
          <a:xfrm rot="16200000" flipV="1">
            <a:off x="4852959" y="3190050"/>
            <a:ext cx="405869" cy="1161529"/>
          </a:xfrm>
          <a:prstGeom prst="curvedConnector2">
            <a:avLst/>
          </a:prstGeom>
          <a:solidFill>
            <a:schemeClr val="accent1"/>
          </a:solidFill>
          <a:ln w="9525" cap="flat" cmpd="sng" algn="ctr">
            <a:solidFill>
              <a:schemeClr val="bg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7168" y="3819231"/>
            <a:ext cx="209579" cy="1714739"/>
          </a:xfrm>
          <a:prstGeom prst="rect">
            <a:avLst/>
          </a:prstGeom>
        </p:spPr>
      </p:pic>
    </p:spTree>
    <p:extLst>
      <p:ext uri="{BB962C8B-B14F-4D97-AF65-F5344CB8AC3E}">
        <p14:creationId xmlns:p14="http://schemas.microsoft.com/office/powerpoint/2010/main" val="420881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latin typeface="Cambria" panose="02040503050406030204" pitchFamily="18" charset="0"/>
              </a:rPr>
              <a:t>Συμπεράσματα</a:t>
            </a:r>
            <a:endParaRPr lang="el-GR" sz="4000" dirty="0">
              <a:latin typeface="Cambria" panose="02040503050406030204" pitchFamily="18" charset="0"/>
            </a:endParaRPr>
          </a:p>
        </p:txBody>
      </p:sp>
      <p:sp>
        <p:nvSpPr>
          <p:cNvPr id="3" name="Θέση περιεχομένου 2"/>
          <p:cNvSpPr>
            <a:spLocks noGrp="1"/>
          </p:cNvSpPr>
          <p:nvPr>
            <p:ph idx="1"/>
          </p:nvPr>
        </p:nvSpPr>
        <p:spPr>
          <a:xfrm>
            <a:off x="202154" y="980728"/>
            <a:ext cx="8746585" cy="5719109"/>
          </a:xfrm>
        </p:spPr>
        <p:txBody>
          <a:bodyPr/>
          <a:lstStyle/>
          <a:p>
            <a:pPr marL="0" indent="0">
              <a:spcBef>
                <a:spcPts val="1200"/>
              </a:spcBef>
              <a:buNone/>
            </a:pPr>
            <a:r>
              <a:rPr lang="el-GR" sz="3200" dirty="0">
                <a:latin typeface="Cambria" panose="02040503050406030204" pitchFamily="18" charset="0"/>
              </a:rPr>
              <a:t>Οικονομικές Μεταβλητές</a:t>
            </a:r>
          </a:p>
          <a:p>
            <a:r>
              <a:rPr lang="el-GR" sz="2400" dirty="0" smtClean="0">
                <a:latin typeface="Cambria" panose="02040503050406030204" pitchFamily="18" charset="0"/>
              </a:rPr>
              <a:t>Η εποχικότητα των τιμών των προϊόντων είναι εμφανής.</a:t>
            </a:r>
          </a:p>
          <a:p>
            <a:r>
              <a:rPr lang="el-GR" sz="2400" dirty="0" smtClean="0">
                <a:latin typeface="Cambria" panose="02040503050406030204" pitchFamily="18" charset="0"/>
              </a:rPr>
              <a:t>Οι δομές αυτοσυσχέτισης των ονομαστικών τιμών που έλαβαν οι αγρότες και των τιμών των Σ.Μ.Ε του καλαμποκιού και της σόγιας είναι ισχυρές και γίνονται ακόμα πιο ισχυρές, με τον αποπληθωρισμό των τιμών.</a:t>
            </a:r>
          </a:p>
          <a:p>
            <a:r>
              <a:rPr lang="el-GR" sz="2400" dirty="0" smtClean="0">
                <a:latin typeface="Cambria" panose="02040503050406030204" pitchFamily="18" charset="0"/>
              </a:rPr>
              <a:t>Το ίδιο υψηλός είναι και ο συντελεστής ετεροσυσχέτισης μεταξύ των τιμών που έλαβαν οι αγρότες και των τιμών των Σ.Μ.Ε στο εκάστοτε προϊόν ακόμα και για υστέρηση 12 μηνών.</a:t>
            </a:r>
          </a:p>
          <a:p>
            <a:r>
              <a:rPr lang="el-GR" sz="2400" dirty="0" smtClean="0">
                <a:latin typeface="Cambria" panose="02040503050406030204" pitchFamily="18" charset="0"/>
              </a:rPr>
              <a:t>Η δομή </a:t>
            </a:r>
            <a:r>
              <a:rPr lang="el-GR" sz="2400" dirty="0" err="1" smtClean="0">
                <a:latin typeface="Cambria" panose="02040503050406030204" pitchFamily="18" charset="0"/>
              </a:rPr>
              <a:t>ετεροσυσχέτισης</a:t>
            </a:r>
            <a:r>
              <a:rPr lang="el-GR" sz="2400" dirty="0" smtClean="0">
                <a:latin typeface="Cambria" panose="02040503050406030204" pitchFamily="18" charset="0"/>
              </a:rPr>
              <a:t> των τιμών των δύο προϊόντων είναι επίσης ισχυρή.</a:t>
            </a:r>
          </a:p>
          <a:p>
            <a:r>
              <a:rPr lang="el-GR" sz="2400" dirty="0" smtClean="0">
                <a:latin typeface="Cambria" panose="02040503050406030204" pitchFamily="18" charset="0"/>
              </a:rPr>
              <a:t> </a:t>
            </a:r>
            <a:r>
              <a:rPr lang="el-GR" sz="2400" dirty="0">
                <a:latin typeface="Cambria" panose="02040503050406030204" pitchFamily="18" charset="0"/>
              </a:rPr>
              <a:t>Ο</a:t>
            </a:r>
            <a:r>
              <a:rPr lang="el-GR" sz="2400" dirty="0" smtClean="0">
                <a:latin typeface="Cambria" panose="02040503050406030204" pitchFamily="18" charset="0"/>
              </a:rPr>
              <a:t>μαδοποίηση </a:t>
            </a:r>
            <a:r>
              <a:rPr lang="el-GR" sz="2400" dirty="0">
                <a:latin typeface="Cambria" panose="02040503050406030204" pitchFamily="18" charset="0"/>
              </a:rPr>
              <a:t>των ακραίων τιμών στις μηνιαίες τιμές </a:t>
            </a:r>
            <a:r>
              <a:rPr lang="el-GR" sz="2400" dirty="0" smtClean="0">
                <a:latin typeface="Cambria" panose="02040503050406030204" pitchFamily="18" charset="0"/>
              </a:rPr>
              <a:t>.</a:t>
            </a:r>
            <a:endParaRPr lang="el-GR" dirty="0" smtClean="0">
              <a:latin typeface="Cambria" panose="02040503050406030204" pitchFamily="18" charset="0"/>
            </a:endParaRPr>
          </a:p>
          <a:p>
            <a:pPr>
              <a:spcBef>
                <a:spcPts val="1200"/>
              </a:spcBef>
            </a:pPr>
            <a:endParaRPr lang="el-GR" sz="2800" dirty="0">
              <a:latin typeface="Cambria" panose="02040503050406030204" pitchFamily="18" charset="0"/>
            </a:endParaRPr>
          </a:p>
        </p:txBody>
      </p:sp>
    </p:spTree>
    <p:extLst>
      <p:ext uri="{BB962C8B-B14F-4D97-AF65-F5344CB8AC3E}">
        <p14:creationId xmlns:p14="http://schemas.microsoft.com/office/powerpoint/2010/main" val="801810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a:latin typeface="Cambria" panose="02040503050406030204" pitchFamily="18" charset="0"/>
              </a:rPr>
              <a:t>Συμπεράσματα</a:t>
            </a:r>
            <a:endParaRPr lang="el-GR" dirty="0"/>
          </a:p>
        </p:txBody>
      </p:sp>
      <p:sp>
        <p:nvSpPr>
          <p:cNvPr id="3" name="Θέση περιεχομένου 2"/>
          <p:cNvSpPr>
            <a:spLocks noGrp="1"/>
          </p:cNvSpPr>
          <p:nvPr>
            <p:ph idx="1"/>
          </p:nvPr>
        </p:nvSpPr>
        <p:spPr/>
        <p:txBody>
          <a:bodyPr/>
          <a:lstStyle/>
          <a:p>
            <a:pPr marL="0" indent="0">
              <a:spcBef>
                <a:spcPts val="1200"/>
              </a:spcBef>
              <a:buNone/>
            </a:pPr>
            <a:r>
              <a:rPr lang="el-GR" sz="3200" dirty="0">
                <a:latin typeface="Cambria" panose="02040503050406030204" pitchFamily="18" charset="0"/>
              </a:rPr>
              <a:t>Γεωφυσικές μεταβλητές</a:t>
            </a:r>
          </a:p>
          <a:p>
            <a:r>
              <a:rPr lang="el-GR" sz="2400" dirty="0" smtClean="0">
                <a:latin typeface="Cambria" panose="02040503050406030204" pitchFamily="18" charset="0"/>
              </a:rPr>
              <a:t>Η δομή αυτοσυσχέτισης στις μηνιαίες κατακρημνίσεις είναι πολύ ασθενής.</a:t>
            </a:r>
            <a:endParaRPr lang="el-GR" sz="2400" dirty="0">
              <a:latin typeface="Cambria" panose="02040503050406030204" pitchFamily="18" charset="0"/>
            </a:endParaRPr>
          </a:p>
          <a:p>
            <a:r>
              <a:rPr lang="el-GR" sz="2400" dirty="0">
                <a:latin typeface="Cambria" panose="02040503050406030204" pitchFamily="18" charset="0"/>
              </a:rPr>
              <a:t>Η μέση μηνιαία βροχόπτωση </a:t>
            </a:r>
            <a:r>
              <a:rPr lang="el-GR" sz="2400" dirty="0" smtClean="0">
                <a:latin typeface="Cambria" panose="02040503050406030204" pitchFamily="18" charset="0"/>
              </a:rPr>
              <a:t>τόσο στις ζώνες παραγωγής των δύο προϊόντων όσο και στις μεγάλες πολιτείες παραγωγούς, μπορεί </a:t>
            </a:r>
            <a:r>
              <a:rPr lang="el-GR" sz="2400" dirty="0">
                <a:latin typeface="Cambria" panose="02040503050406030204" pitchFamily="18" charset="0"/>
              </a:rPr>
              <a:t>να προσεγγιστεί </a:t>
            </a:r>
            <a:r>
              <a:rPr lang="el-GR" sz="2400" dirty="0" smtClean="0">
                <a:latin typeface="Cambria" panose="02040503050406030204" pitchFamily="18" charset="0"/>
              </a:rPr>
              <a:t>ικανοποιητικά από </a:t>
            </a:r>
            <a:r>
              <a:rPr lang="el-GR" sz="2400" dirty="0">
                <a:latin typeface="Cambria" panose="02040503050406030204" pitchFamily="18" charset="0"/>
              </a:rPr>
              <a:t>την κατανομή </a:t>
            </a:r>
            <a:r>
              <a:rPr lang="el-GR" sz="2400" dirty="0" err="1" smtClean="0">
                <a:latin typeface="Cambria" panose="02040503050406030204" pitchFamily="18" charset="0"/>
              </a:rPr>
              <a:t>Γάμα</a:t>
            </a:r>
            <a:r>
              <a:rPr lang="en-US" sz="2400" dirty="0" smtClean="0">
                <a:latin typeface="Cambria" panose="02040503050406030204" pitchFamily="18" charset="0"/>
              </a:rPr>
              <a:t>.</a:t>
            </a:r>
            <a:endParaRPr lang="en-US" sz="2400" dirty="0">
              <a:latin typeface="Cambria" panose="02040503050406030204" pitchFamily="18" charset="0"/>
            </a:endParaRPr>
          </a:p>
          <a:p>
            <a:r>
              <a:rPr lang="el-GR" sz="2400" dirty="0" smtClean="0">
                <a:latin typeface="Cambria" panose="02040503050406030204" pitchFamily="18" charset="0"/>
              </a:rPr>
              <a:t>Οι συντελεστές ετεροσυσχέτισης του </a:t>
            </a:r>
            <a:r>
              <a:rPr lang="el-GR" sz="2400" dirty="0">
                <a:latin typeface="Cambria" panose="02040503050406030204" pitchFamily="18" charset="0"/>
              </a:rPr>
              <a:t>Δείκτη </a:t>
            </a:r>
            <a:r>
              <a:rPr lang="en-US" sz="2400" dirty="0">
                <a:latin typeface="Cambria" panose="02040503050406030204" pitchFamily="18" charset="0"/>
              </a:rPr>
              <a:t>Palmer Z </a:t>
            </a:r>
            <a:r>
              <a:rPr lang="el-GR" sz="2400" dirty="0">
                <a:latin typeface="Cambria" panose="02040503050406030204" pitchFamily="18" charset="0"/>
              </a:rPr>
              <a:t>με τον δείκτη </a:t>
            </a:r>
            <a:r>
              <a:rPr lang="en-US" sz="2400" dirty="0" smtClean="0">
                <a:latin typeface="Cambria" panose="02040503050406030204" pitchFamily="18" charset="0"/>
              </a:rPr>
              <a:t>SPI</a:t>
            </a:r>
            <a:r>
              <a:rPr lang="el-GR" sz="2400" dirty="0" smtClean="0">
                <a:latin typeface="Cambria" panose="02040503050406030204" pitchFamily="18" charset="0"/>
              </a:rPr>
              <a:t> τόσο στις ζώνες παραγωγής όσο και σε κάθε Πολιτεία έχουν πολύ υψηλές τιμές</a:t>
            </a:r>
            <a:r>
              <a:rPr lang="en-US" sz="3200" dirty="0" smtClean="0">
                <a:latin typeface="Cambria" panose="02040503050406030204" pitchFamily="18" charset="0"/>
              </a:rPr>
              <a:t>.</a:t>
            </a:r>
            <a:endParaRPr lang="el-GR" sz="3200" dirty="0" smtClean="0">
              <a:solidFill>
                <a:srgbClr val="000000"/>
              </a:solidFill>
              <a:latin typeface="Cambria" panose="02040503050406030204" pitchFamily="18" charset="0"/>
            </a:endParaRPr>
          </a:p>
        </p:txBody>
      </p:sp>
    </p:spTree>
    <p:extLst>
      <p:ext uri="{BB962C8B-B14F-4D97-AF65-F5344CB8AC3E}">
        <p14:creationId xmlns:p14="http://schemas.microsoft.com/office/powerpoint/2010/main" val="96341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a:latin typeface="Cambria" panose="02040503050406030204" pitchFamily="18" charset="0"/>
              </a:rPr>
              <a:t>Συμπεράσματα</a:t>
            </a:r>
            <a:endParaRPr lang="el-GR" sz="4000" dirty="0"/>
          </a:p>
        </p:txBody>
      </p:sp>
      <p:sp>
        <p:nvSpPr>
          <p:cNvPr id="3" name="Θέση περιεχομένου 2"/>
          <p:cNvSpPr>
            <a:spLocks noGrp="1"/>
          </p:cNvSpPr>
          <p:nvPr>
            <p:ph idx="1"/>
          </p:nvPr>
        </p:nvSpPr>
        <p:spPr/>
        <p:txBody>
          <a:bodyPr/>
          <a:lstStyle/>
          <a:p>
            <a:pPr marL="0" lvl="0" indent="0">
              <a:spcBef>
                <a:spcPts val="600"/>
              </a:spcBef>
              <a:buNone/>
            </a:pPr>
            <a:r>
              <a:rPr lang="el-GR" sz="3200" dirty="0">
                <a:solidFill>
                  <a:srgbClr val="000000"/>
                </a:solidFill>
                <a:latin typeface="Cambria" panose="02040503050406030204" pitchFamily="18" charset="0"/>
              </a:rPr>
              <a:t>Συνδυαστική ανάλυση</a:t>
            </a:r>
          </a:p>
          <a:p>
            <a:pPr>
              <a:spcBef>
                <a:spcPts val="0"/>
              </a:spcBef>
            </a:pPr>
            <a:r>
              <a:rPr lang="el-GR" sz="2400" dirty="0">
                <a:solidFill>
                  <a:srgbClr val="000000"/>
                </a:solidFill>
                <a:latin typeface="Cambria" panose="02040503050406030204" pitchFamily="18" charset="0"/>
              </a:rPr>
              <a:t>Τις περισσότερες φορές που έχουν αυξηθεί έντονα οι τιμές που έλαβαν οι αγρότες και οι τιμές των Σ.Μ.Ε. του καλαμποκιού τον Ιούλιο, οι δείκτες υποδείκνυαν ταυτόχρονα συνθήκες μειωμένης βροχόπτωσης. </a:t>
            </a:r>
            <a:r>
              <a:rPr lang="el-GR" sz="2400" dirty="0" smtClean="0">
                <a:solidFill>
                  <a:srgbClr val="000000"/>
                </a:solidFill>
                <a:latin typeface="Cambria" panose="02040503050406030204" pitchFamily="18" charset="0"/>
              </a:rPr>
              <a:t> </a:t>
            </a:r>
            <a:r>
              <a:rPr lang="el-GR" sz="2400" dirty="0" smtClean="0">
                <a:latin typeface="Cambria" panose="02040503050406030204" pitchFamily="18" charset="0"/>
              </a:rPr>
              <a:t>Το </a:t>
            </a:r>
            <a:r>
              <a:rPr lang="el-GR" sz="2400" dirty="0">
                <a:latin typeface="Cambria" panose="02040503050406030204" pitchFamily="18" charset="0"/>
              </a:rPr>
              <a:t>φαινόμενο αυτό στη σόγια παρατηρείται κυρίως τον Αύγουστο</a:t>
            </a:r>
            <a:r>
              <a:rPr lang="el-GR" sz="2400" dirty="0" smtClean="0">
                <a:latin typeface="Cambria" panose="02040503050406030204" pitchFamily="18" charset="0"/>
              </a:rPr>
              <a:t>.</a:t>
            </a:r>
            <a:endParaRPr lang="el-GR" sz="2400" dirty="0"/>
          </a:p>
          <a:p>
            <a:r>
              <a:rPr lang="el-GR" sz="2400" dirty="0" smtClean="0">
                <a:latin typeface="Cambria" panose="02040503050406030204" pitchFamily="18" charset="0"/>
              </a:rPr>
              <a:t>Αντίθετα σε πολλές περιπτώσεις συνθήκες ξηρασίας τους ίδιους μήνες, δεν ταυτιζόντουσαν με αντίστοιχη αύξηση τιμών.</a:t>
            </a:r>
          </a:p>
          <a:p>
            <a:r>
              <a:rPr lang="el-GR" sz="2400" dirty="0">
                <a:latin typeface="Cambria" panose="02040503050406030204" pitchFamily="18" charset="0"/>
              </a:rPr>
              <a:t>Μεγαλύτερες βροχοπτώσεις από τις </a:t>
            </a:r>
            <a:r>
              <a:rPr lang="el-GR" sz="2400" dirty="0" smtClean="0">
                <a:latin typeface="Cambria" panose="02040503050406030204" pitchFamily="18" charset="0"/>
              </a:rPr>
              <a:t>αναμενόμενες δε </a:t>
            </a:r>
            <a:r>
              <a:rPr lang="el-GR" sz="2400" dirty="0">
                <a:latin typeface="Cambria" panose="02040503050406030204" pitchFamily="18" charset="0"/>
              </a:rPr>
              <a:t>φαίνεται να αυξάνουν το ίδιο έντονα τις </a:t>
            </a:r>
            <a:r>
              <a:rPr lang="el-GR" sz="2400" dirty="0" smtClean="0">
                <a:latin typeface="Cambria" panose="02040503050406030204" pitchFamily="18" charset="0"/>
              </a:rPr>
              <a:t>τιμές.</a:t>
            </a:r>
          </a:p>
          <a:p>
            <a:r>
              <a:rPr lang="el-GR" sz="2400" dirty="0" smtClean="0">
                <a:latin typeface="Cambria" panose="02040503050406030204" pitchFamily="18" charset="0"/>
              </a:rPr>
              <a:t>Οι </a:t>
            </a:r>
            <a:r>
              <a:rPr lang="el-GR" sz="2400" dirty="0">
                <a:latin typeface="Cambria" panose="02040503050406030204" pitchFamily="18" charset="0"/>
              </a:rPr>
              <a:t>τιμές που έλαβαν οι αγρότες στις μεγαλύτερες Πολιτείες παραγωγούς και για τα δύο προϊόντα, φαίνεται να επηρεάζονται περισσότερο από γενικευμένα φαινόμενα ξηρασίας στις ζώνες παραγωγής</a:t>
            </a:r>
            <a:r>
              <a:rPr lang="el-GR" dirty="0"/>
              <a:t>.</a:t>
            </a:r>
          </a:p>
        </p:txBody>
      </p:sp>
    </p:spTree>
    <p:extLst>
      <p:ext uri="{BB962C8B-B14F-4D97-AF65-F5344CB8AC3E}">
        <p14:creationId xmlns:p14="http://schemas.microsoft.com/office/powerpoint/2010/main" val="1023476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7897" y="137230"/>
            <a:ext cx="8740841" cy="843498"/>
          </a:xfrm>
        </p:spPr>
        <p:txBody>
          <a:bodyPr/>
          <a:lstStyle/>
          <a:p>
            <a:r>
              <a:rPr lang="el-GR" sz="4000" dirty="0">
                <a:latin typeface="Cambria" panose="02040503050406030204" pitchFamily="18" charset="0"/>
              </a:rPr>
              <a:t>Βιβλιογραφικές Αναφορές</a:t>
            </a:r>
            <a:endParaRPr lang="el-GR" sz="3600" dirty="0"/>
          </a:p>
        </p:txBody>
      </p:sp>
      <p:sp>
        <p:nvSpPr>
          <p:cNvPr id="3" name="Θέση περιεχομένου 2"/>
          <p:cNvSpPr>
            <a:spLocks noGrp="1"/>
          </p:cNvSpPr>
          <p:nvPr>
            <p:ph idx="1"/>
          </p:nvPr>
        </p:nvSpPr>
        <p:spPr>
          <a:xfrm>
            <a:off x="202154" y="1052736"/>
            <a:ext cx="8746585" cy="5647101"/>
          </a:xfrm>
        </p:spPr>
        <p:txBody>
          <a:bodyPr/>
          <a:lstStyle/>
          <a:p>
            <a:r>
              <a:rPr lang="en-US" sz="1600" dirty="0">
                <a:latin typeface="Cambria" panose="02040503050406030204" pitchFamily="18" charset="0"/>
              </a:rPr>
              <a:t>Michael A. </a:t>
            </a:r>
            <a:r>
              <a:rPr lang="en-US" sz="1600" dirty="0" err="1">
                <a:latin typeface="Cambria" panose="02040503050406030204" pitchFamily="18" charset="0"/>
              </a:rPr>
              <a:t>Tannura</a:t>
            </a:r>
            <a:r>
              <a:rPr lang="en-US" sz="1600" dirty="0">
                <a:latin typeface="Cambria" panose="02040503050406030204" pitchFamily="18" charset="0"/>
              </a:rPr>
              <a:t>, S.H.I. (2008). Weather, Technology, and Corn and Soybean Yields in the U.S. Corn Belt. Univ. Ill. Urbana-Champaign Dep. Agric. </a:t>
            </a:r>
            <a:r>
              <a:rPr lang="en-US" sz="1600" dirty="0" err="1">
                <a:latin typeface="Cambria" panose="02040503050406030204" pitchFamily="18" charset="0"/>
              </a:rPr>
              <a:t>Consum</a:t>
            </a:r>
            <a:r>
              <a:rPr lang="en-US" sz="1600" dirty="0" smtClean="0">
                <a:latin typeface="Cambria" panose="02040503050406030204" pitchFamily="18" charset="0"/>
              </a:rPr>
              <a:t>. </a:t>
            </a:r>
            <a:r>
              <a:rPr lang="en-US" sz="1600" dirty="0">
                <a:latin typeface="Cambria" panose="02040503050406030204" pitchFamily="18" charset="0"/>
              </a:rPr>
              <a:t>Econ. Mark. Outlook Res. Rep</a:t>
            </a:r>
            <a:r>
              <a:rPr lang="en-US" sz="1600" dirty="0" smtClean="0">
                <a:latin typeface="Cambria" panose="02040503050406030204" pitchFamily="18" charset="0"/>
              </a:rPr>
              <a:t>.</a:t>
            </a:r>
            <a:endParaRPr lang="el-GR" sz="1600" dirty="0" smtClean="0">
              <a:latin typeface="Cambria" panose="02040503050406030204" pitchFamily="18" charset="0"/>
            </a:endParaRPr>
          </a:p>
          <a:p>
            <a:r>
              <a:rPr lang="en-US" sz="1600" dirty="0">
                <a:latin typeface="Cambria" panose="02040503050406030204" pitchFamily="18" charset="0"/>
              </a:rPr>
              <a:t>Palmer, W.C. (1965). </a:t>
            </a:r>
            <a:r>
              <a:rPr lang="en-US" sz="1600" dirty="0" smtClean="0">
                <a:latin typeface="Cambria" panose="02040503050406030204" pitchFamily="18" charset="0"/>
              </a:rPr>
              <a:t>Meteorological </a:t>
            </a:r>
            <a:r>
              <a:rPr lang="en-US" sz="1600" dirty="0">
                <a:latin typeface="Cambria" panose="02040503050406030204" pitchFamily="18" charset="0"/>
              </a:rPr>
              <a:t>Drought</a:t>
            </a:r>
            <a:r>
              <a:rPr lang="en-US" sz="1600" dirty="0" smtClean="0">
                <a:latin typeface="Cambria" panose="02040503050406030204" pitchFamily="18" charset="0"/>
              </a:rPr>
              <a:t>.</a:t>
            </a:r>
            <a:endParaRPr lang="el-GR" sz="1600" dirty="0" smtClean="0">
              <a:latin typeface="Cambria" panose="02040503050406030204" pitchFamily="18" charset="0"/>
            </a:endParaRPr>
          </a:p>
          <a:p>
            <a:r>
              <a:rPr lang="en-US" sz="1600" dirty="0">
                <a:latin typeface="Cambria" panose="02040503050406030204" pitchFamily="18" charset="0"/>
              </a:rPr>
              <a:t>Smith, J.W. (1914). The Effect Of Weather Upon The Yield Of Corn. Mon. Weather Rev. 42, 78–92</a:t>
            </a:r>
            <a:r>
              <a:rPr lang="en-US" sz="1600" dirty="0" smtClean="0">
                <a:latin typeface="Cambria" panose="02040503050406030204" pitchFamily="18" charset="0"/>
              </a:rPr>
              <a:t>.</a:t>
            </a:r>
            <a:endParaRPr lang="el-GR" sz="1600" dirty="0" smtClean="0">
              <a:latin typeface="Cambria" panose="02040503050406030204" pitchFamily="18" charset="0"/>
            </a:endParaRPr>
          </a:p>
          <a:p>
            <a:r>
              <a:rPr lang="en-US" sz="1600" dirty="0">
                <a:latin typeface="Cambria" panose="02040503050406030204" pitchFamily="18" charset="0"/>
              </a:rPr>
              <a:t>Thompson, L. (1962). An evaluation of weather factors in the production of corn. CARD Rep</a:t>
            </a:r>
            <a:r>
              <a:rPr lang="en-US" sz="1600" dirty="0" smtClean="0">
                <a:latin typeface="Cambria" panose="02040503050406030204" pitchFamily="18" charset="0"/>
              </a:rPr>
              <a:t>.</a:t>
            </a:r>
            <a:endParaRPr lang="el-GR" sz="1600" dirty="0" smtClean="0">
              <a:latin typeface="Cambria" panose="02040503050406030204" pitchFamily="18" charset="0"/>
            </a:endParaRPr>
          </a:p>
          <a:p>
            <a:r>
              <a:rPr lang="en-US" sz="1600" dirty="0">
                <a:latin typeface="Cambria" panose="02040503050406030204" pitchFamily="18" charset="0"/>
              </a:rPr>
              <a:t>Thompson, L. (1963). Weather and technology in the production of corn and soybeans. CARD Rep</a:t>
            </a:r>
            <a:r>
              <a:rPr lang="en-US" sz="1600" dirty="0" smtClean="0">
                <a:latin typeface="Cambria" panose="02040503050406030204" pitchFamily="18" charset="0"/>
              </a:rPr>
              <a:t>.</a:t>
            </a:r>
          </a:p>
          <a:p>
            <a:r>
              <a:rPr lang="en-US" sz="1600" dirty="0">
                <a:latin typeface="Cambria" panose="02040503050406030204" pitchFamily="18" charset="0"/>
              </a:rPr>
              <a:t>McKee, T.B., </a:t>
            </a:r>
            <a:r>
              <a:rPr lang="en-US" sz="1600" dirty="0" err="1">
                <a:latin typeface="Cambria" panose="02040503050406030204" pitchFamily="18" charset="0"/>
              </a:rPr>
              <a:t>Doesken</a:t>
            </a:r>
            <a:r>
              <a:rPr lang="en-US" sz="1600" dirty="0">
                <a:latin typeface="Cambria" panose="02040503050406030204" pitchFamily="18" charset="0"/>
              </a:rPr>
              <a:t>, N.J., and Kleist, J. (1993). The relationship of drought frequency and duration to time scales. In Proceedings of the 8th Conference on Applied Climatology, (American Meteorological Society Boston, MA), pp. 179–183.</a:t>
            </a:r>
            <a:endParaRPr lang="el-GR" sz="1600" dirty="0">
              <a:latin typeface="Cambria" panose="02040503050406030204" pitchFamily="18" charset="0"/>
            </a:endParaRPr>
          </a:p>
        </p:txBody>
      </p:sp>
    </p:spTree>
    <p:extLst>
      <p:ext uri="{BB962C8B-B14F-4D97-AF65-F5344CB8AC3E}">
        <p14:creationId xmlns:p14="http://schemas.microsoft.com/office/powerpoint/2010/main" val="2209801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latin typeface="Cambria" panose="02040503050406030204" pitchFamily="18" charset="0"/>
              </a:rPr>
              <a:t>Διάρθρωση της παρουσίασης</a:t>
            </a:r>
            <a:endParaRPr lang="el-GR" sz="4000" dirty="0">
              <a:latin typeface="Cambria" panose="02040503050406030204" pitchFamily="18" charset="0"/>
            </a:endParaRPr>
          </a:p>
        </p:txBody>
      </p:sp>
      <p:sp>
        <p:nvSpPr>
          <p:cNvPr id="3" name="Θέση περιεχομένου 2"/>
          <p:cNvSpPr>
            <a:spLocks noGrp="1"/>
          </p:cNvSpPr>
          <p:nvPr>
            <p:ph idx="1"/>
          </p:nvPr>
        </p:nvSpPr>
        <p:spPr/>
        <p:txBody>
          <a:bodyPr/>
          <a:lstStyle/>
          <a:p>
            <a:pPr>
              <a:buFont typeface="Wingdings" panose="05000000000000000000" pitchFamily="2" charset="2"/>
              <a:buChar char="q"/>
            </a:pPr>
            <a:r>
              <a:rPr lang="el-GR" sz="2400" dirty="0" smtClean="0">
                <a:latin typeface="Cambria" panose="02040503050406030204" pitchFamily="18" charset="0"/>
              </a:rPr>
              <a:t>Εισαγωγή</a:t>
            </a:r>
          </a:p>
          <a:p>
            <a:pPr lvl="1">
              <a:buFont typeface="Arial" panose="020B0604020202020204" pitchFamily="34" charset="0"/>
              <a:buChar char="•"/>
            </a:pPr>
            <a:r>
              <a:rPr lang="el-GR" sz="2400" dirty="0" smtClean="0">
                <a:latin typeface="Cambria" panose="02040503050406030204" pitchFamily="18" charset="0"/>
              </a:rPr>
              <a:t>Στόχος της εργασίας</a:t>
            </a:r>
            <a:endParaRPr lang="el-GR" sz="2400" dirty="0">
              <a:latin typeface="Cambria" panose="02040503050406030204" pitchFamily="18" charset="0"/>
            </a:endParaRPr>
          </a:p>
          <a:p>
            <a:pPr marL="378900" lvl="1" indent="-342900">
              <a:buFont typeface="Wingdings" panose="05000000000000000000" pitchFamily="2" charset="2"/>
              <a:buChar char="q"/>
            </a:pPr>
            <a:r>
              <a:rPr lang="el-GR" sz="2400" dirty="0" smtClean="0">
                <a:latin typeface="Cambria" panose="02040503050406030204" pitchFamily="18" charset="0"/>
              </a:rPr>
              <a:t>Οικονομικά δεδομένα</a:t>
            </a:r>
            <a:endParaRPr lang="el-GR" sz="2400" dirty="0">
              <a:latin typeface="Cambria" panose="02040503050406030204" pitchFamily="18" charset="0"/>
            </a:endParaRPr>
          </a:p>
          <a:p>
            <a:pPr marL="734400" lvl="2" indent="-342900">
              <a:buFont typeface="Arial" panose="020B0604020202020204" pitchFamily="34" charset="0"/>
              <a:buChar char="•"/>
            </a:pPr>
            <a:r>
              <a:rPr lang="el-GR" sz="2400" dirty="0" smtClean="0">
                <a:latin typeface="Cambria" panose="02040503050406030204" pitchFamily="18" charset="0"/>
              </a:rPr>
              <a:t>Στατιστική επεξεργασία οικονομικών δεδομένων</a:t>
            </a:r>
          </a:p>
          <a:p>
            <a:pPr marL="0" lvl="2" indent="-342900">
              <a:buFont typeface="Wingdings" panose="05000000000000000000" pitchFamily="2" charset="2"/>
              <a:buChar char="q"/>
            </a:pPr>
            <a:r>
              <a:rPr lang="el-GR" sz="2400" dirty="0" smtClean="0">
                <a:latin typeface="Cambria" panose="02040503050406030204" pitchFamily="18" charset="0"/>
              </a:rPr>
              <a:t>Δεδομένα κατακρημνίσεων</a:t>
            </a:r>
          </a:p>
          <a:p>
            <a:pPr marL="734400" lvl="4" indent="-342900">
              <a:buFont typeface="Arial" panose="020B0604020202020204" pitchFamily="34" charset="0"/>
              <a:buChar char="•"/>
            </a:pPr>
            <a:r>
              <a:rPr lang="el-GR" sz="2400" dirty="0" smtClean="0">
                <a:latin typeface="Cambria" panose="02040503050406030204" pitchFamily="18" charset="0"/>
              </a:rPr>
              <a:t>Στατιστική επεξεργασία κατακρημνίσεων</a:t>
            </a:r>
          </a:p>
          <a:p>
            <a:pPr marL="0" lvl="4" indent="-342900">
              <a:buFont typeface="Wingdings" panose="05000000000000000000" pitchFamily="2" charset="2"/>
              <a:buChar char="q"/>
            </a:pPr>
            <a:r>
              <a:rPr lang="el-GR" sz="2400" dirty="0" smtClean="0">
                <a:latin typeface="Cambria" panose="02040503050406030204" pitchFamily="18" charset="0"/>
              </a:rPr>
              <a:t>Συνδυαστική ανάλυση</a:t>
            </a:r>
          </a:p>
          <a:p>
            <a:pPr marL="734400" lvl="6" indent="-342900">
              <a:buFont typeface="Arial" panose="020B0604020202020204" pitchFamily="34" charset="0"/>
              <a:buChar char="•"/>
            </a:pPr>
            <a:r>
              <a:rPr lang="el-GR" sz="2400" dirty="0" smtClean="0">
                <a:latin typeface="Cambria" panose="02040503050406030204" pitchFamily="18" charset="0"/>
              </a:rPr>
              <a:t>Τυποποιημένος Δείκτης Βροχόπτωσης </a:t>
            </a:r>
            <a:r>
              <a:rPr lang="en-US" sz="2400" dirty="0" smtClean="0">
                <a:latin typeface="Cambria" panose="02040503050406030204" pitchFamily="18" charset="0"/>
              </a:rPr>
              <a:t>SPI</a:t>
            </a:r>
          </a:p>
          <a:p>
            <a:pPr marL="734400" lvl="6" indent="-342900">
              <a:buFont typeface="Arial" panose="020B0604020202020204" pitchFamily="34" charset="0"/>
              <a:buChar char="•"/>
            </a:pPr>
            <a:r>
              <a:rPr lang="el-GR" sz="2400" dirty="0">
                <a:latin typeface="Cambria" panose="02040503050406030204" pitchFamily="18" charset="0"/>
              </a:rPr>
              <a:t>Ετεροσυσχέτιση Δείκτη </a:t>
            </a:r>
            <a:r>
              <a:rPr lang="en-US" sz="2400" dirty="0" smtClean="0">
                <a:latin typeface="Cambria" panose="02040503050406030204" pitchFamily="18" charset="0"/>
              </a:rPr>
              <a:t> SPI </a:t>
            </a:r>
            <a:r>
              <a:rPr lang="el-GR" sz="2400" dirty="0" smtClean="0">
                <a:latin typeface="Cambria" panose="02040503050406030204" pitchFamily="18" charset="0"/>
              </a:rPr>
              <a:t>με </a:t>
            </a:r>
            <a:r>
              <a:rPr lang="el-GR" sz="2400" dirty="0">
                <a:latin typeface="Cambria" panose="02040503050406030204" pitchFamily="18" charset="0"/>
              </a:rPr>
              <a:t>τιμές </a:t>
            </a:r>
            <a:r>
              <a:rPr lang="el-GR" sz="2400" dirty="0" smtClean="0">
                <a:latin typeface="Cambria" panose="02040503050406030204" pitchFamily="18" charset="0"/>
              </a:rPr>
              <a:t>καλαμποκιού</a:t>
            </a:r>
          </a:p>
          <a:p>
            <a:pPr marL="734400" lvl="6" indent="-342900">
              <a:buFont typeface="Arial" panose="020B0604020202020204" pitchFamily="34" charset="0"/>
              <a:buChar char="•"/>
            </a:pPr>
            <a:r>
              <a:rPr lang="el-GR" sz="2400" dirty="0">
                <a:latin typeface="Cambria" panose="02040503050406030204" pitchFamily="18" charset="0"/>
              </a:rPr>
              <a:t>Δείκτης Ανωμαλίας Υγρασίας </a:t>
            </a:r>
            <a:r>
              <a:rPr lang="en-US" sz="2400" dirty="0">
                <a:latin typeface="Cambria" panose="02040503050406030204" pitchFamily="18" charset="0"/>
              </a:rPr>
              <a:t>Palmer Z</a:t>
            </a:r>
            <a:endParaRPr lang="el-GR" sz="2400" dirty="0">
              <a:latin typeface="Cambria" panose="02040503050406030204" pitchFamily="18" charset="0"/>
            </a:endParaRPr>
          </a:p>
          <a:p>
            <a:pPr marL="734400" lvl="6" indent="-342900">
              <a:buFont typeface="Arial" panose="020B0604020202020204" pitchFamily="34" charset="0"/>
              <a:buChar char="•"/>
            </a:pPr>
            <a:r>
              <a:rPr lang="el-GR" sz="2400" dirty="0">
                <a:latin typeface="Cambria" panose="02040503050406030204" pitchFamily="18" charset="0"/>
              </a:rPr>
              <a:t>Ετεροσυσχέτιση Δείκτη </a:t>
            </a:r>
            <a:r>
              <a:rPr lang="en-US" sz="2400" dirty="0">
                <a:latin typeface="Cambria" panose="02040503050406030204" pitchFamily="18" charset="0"/>
              </a:rPr>
              <a:t>Palmer Z </a:t>
            </a:r>
            <a:r>
              <a:rPr lang="el-GR" sz="2400" dirty="0">
                <a:latin typeface="Cambria" panose="02040503050406030204" pitchFamily="18" charset="0"/>
              </a:rPr>
              <a:t>με τιμές </a:t>
            </a:r>
            <a:r>
              <a:rPr lang="el-GR" sz="2400" dirty="0" smtClean="0">
                <a:latin typeface="Cambria" panose="02040503050406030204" pitchFamily="18" charset="0"/>
              </a:rPr>
              <a:t>σόγιας</a:t>
            </a:r>
            <a:endParaRPr lang="en-US" sz="2400" dirty="0" smtClean="0">
              <a:latin typeface="Cambria" panose="02040503050406030204" pitchFamily="18" charset="0"/>
            </a:endParaRPr>
          </a:p>
          <a:p>
            <a:pPr marL="0" lvl="6" indent="-342900">
              <a:buFont typeface="Wingdings" panose="05000000000000000000" pitchFamily="2" charset="2"/>
              <a:buChar char="q"/>
            </a:pPr>
            <a:r>
              <a:rPr lang="el-GR" sz="2400" dirty="0" smtClean="0">
                <a:latin typeface="Cambria" panose="02040503050406030204" pitchFamily="18" charset="0"/>
              </a:rPr>
              <a:t>Συμπεράσματα</a:t>
            </a:r>
            <a:endParaRPr lang="el-GR" sz="2400" dirty="0">
              <a:latin typeface="Cambria" panose="02040503050406030204" pitchFamily="18" charset="0"/>
            </a:endParaRPr>
          </a:p>
          <a:p>
            <a:pPr marL="734400" lvl="6" indent="-342900">
              <a:buFont typeface="Arial" panose="020B0604020202020204" pitchFamily="34" charset="0"/>
              <a:buChar char="•"/>
            </a:pPr>
            <a:endParaRPr lang="en-US" dirty="0" smtClean="0"/>
          </a:p>
          <a:p>
            <a:pPr marL="734400" lvl="6" indent="-342900">
              <a:buFont typeface="Arial" panose="020B0604020202020204" pitchFamily="34" charset="0"/>
              <a:buChar char="•"/>
            </a:pPr>
            <a:endParaRPr lang="el-GR" dirty="0" smtClean="0"/>
          </a:p>
          <a:p>
            <a:pPr marL="734400" lvl="6" indent="-342900">
              <a:buFont typeface="Arial" panose="020B0604020202020204" pitchFamily="34" charset="0"/>
              <a:buChar char="•"/>
            </a:pPr>
            <a:endParaRPr lang="el-GR" dirty="0" smtClean="0"/>
          </a:p>
          <a:p>
            <a:pPr marL="0" lvl="2" indent="-342900">
              <a:buFont typeface="Wingdings" panose="05000000000000000000" pitchFamily="2" charset="2"/>
              <a:buChar char="q"/>
            </a:pPr>
            <a:endParaRPr lang="el-GR" dirty="0"/>
          </a:p>
        </p:txBody>
      </p:sp>
    </p:spTree>
    <p:extLst>
      <p:ext uri="{BB962C8B-B14F-4D97-AF65-F5344CB8AC3E}">
        <p14:creationId xmlns:p14="http://schemas.microsoft.com/office/powerpoint/2010/main" val="851483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687340"/>
            <a:ext cx="6192688" cy="769441"/>
          </a:xfrm>
          <a:prstGeom prst="rect">
            <a:avLst/>
          </a:prstGeom>
          <a:noFill/>
        </p:spPr>
        <p:txBody>
          <a:bodyPr wrap="square" rtlCol="0">
            <a:spAutoFit/>
          </a:bodyPr>
          <a:lstStyle/>
          <a:p>
            <a:pPr algn="ctr"/>
            <a:r>
              <a:rPr lang="el-GR" sz="4400" dirty="0" smtClean="0">
                <a:solidFill>
                  <a:schemeClr val="accent2">
                    <a:lumMod val="75000"/>
                  </a:schemeClr>
                </a:solidFill>
                <a:latin typeface="Cambria" panose="02040503050406030204" pitchFamily="18" charset="0"/>
              </a:rPr>
              <a:t>Σας ευχαριστώ πολύ!!!</a:t>
            </a:r>
            <a:endParaRPr lang="el-GR" sz="4400" dirty="0">
              <a:solidFill>
                <a:schemeClr val="accent2">
                  <a:lumMod val="75000"/>
                </a:schemeClr>
              </a:solidFill>
              <a:latin typeface="Cambria" panose="02040503050406030204" pitchFamily="18" charset="0"/>
            </a:endParaRPr>
          </a:p>
        </p:txBody>
      </p:sp>
    </p:spTree>
    <p:extLst>
      <p:ext uri="{BB962C8B-B14F-4D97-AF65-F5344CB8AC3E}">
        <p14:creationId xmlns:p14="http://schemas.microsoft.com/office/powerpoint/2010/main" val="126926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latin typeface="Cambria" panose="02040503050406030204" pitchFamily="18" charset="0"/>
              </a:rPr>
              <a:t>Εισαγωγή</a:t>
            </a:r>
            <a:endParaRPr lang="el-GR" dirty="0">
              <a:latin typeface="Cambria" panose="020405030504060302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096" y="980728"/>
            <a:ext cx="2998341" cy="2248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753" y="2636911"/>
            <a:ext cx="2861529" cy="20702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212976"/>
            <a:ext cx="2514600" cy="1819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509120"/>
            <a:ext cx="3029703" cy="20348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459677" y="2022267"/>
            <a:ext cx="1842364" cy="461665"/>
          </a:xfrm>
          <a:prstGeom prst="rect">
            <a:avLst/>
          </a:prstGeom>
        </p:spPr>
        <p:txBody>
          <a:bodyPr wrap="none">
            <a:spAutoFit/>
          </a:bodyPr>
          <a:lstStyle/>
          <a:p>
            <a:r>
              <a:rPr lang="el-GR" sz="2400" dirty="0" err="1" smtClean="0">
                <a:latin typeface="Cambria" panose="02040503050406030204" pitchFamily="18" charset="0"/>
              </a:rPr>
              <a:t>Βιο</a:t>
            </a:r>
            <a:r>
              <a:rPr lang="el-GR" sz="2400" dirty="0" smtClean="0">
                <a:latin typeface="Cambria" panose="02040503050406030204" pitchFamily="18" charset="0"/>
              </a:rPr>
              <a:t>-καύσιμα</a:t>
            </a:r>
            <a:endParaRPr lang="el-GR" sz="2400" dirty="0">
              <a:latin typeface="Cambria" panose="02040503050406030204" pitchFamily="18" charset="0"/>
            </a:endParaRPr>
          </a:p>
        </p:txBody>
      </p:sp>
      <p:sp>
        <p:nvSpPr>
          <p:cNvPr id="9" name="Ορθογώνιο 8"/>
          <p:cNvSpPr/>
          <p:nvPr/>
        </p:nvSpPr>
        <p:spPr>
          <a:xfrm>
            <a:off x="1743601" y="1560602"/>
            <a:ext cx="3302892" cy="461665"/>
          </a:xfrm>
          <a:prstGeom prst="rect">
            <a:avLst/>
          </a:prstGeom>
        </p:spPr>
        <p:txBody>
          <a:bodyPr wrap="none">
            <a:spAutoFit/>
          </a:bodyPr>
          <a:lstStyle/>
          <a:p>
            <a:r>
              <a:rPr lang="el-GR" sz="2400" dirty="0" smtClean="0">
                <a:latin typeface="Cambria" panose="02040503050406030204" pitchFamily="18" charset="0"/>
              </a:rPr>
              <a:t>Αύξηση του πληθυσμού</a:t>
            </a:r>
            <a:endParaRPr lang="el-GR" sz="2400" dirty="0">
              <a:latin typeface="Cambria" panose="02040503050406030204" pitchFamily="18" charset="0"/>
            </a:endParaRPr>
          </a:p>
        </p:txBody>
      </p:sp>
      <p:sp>
        <p:nvSpPr>
          <p:cNvPr id="5" name="Ορθογώνιο 4"/>
          <p:cNvSpPr/>
          <p:nvPr/>
        </p:nvSpPr>
        <p:spPr>
          <a:xfrm>
            <a:off x="1351625" y="2636910"/>
            <a:ext cx="1962460" cy="461665"/>
          </a:xfrm>
          <a:prstGeom prst="rect">
            <a:avLst/>
          </a:prstGeom>
        </p:spPr>
        <p:txBody>
          <a:bodyPr wrap="none">
            <a:spAutoFit/>
          </a:bodyPr>
          <a:lstStyle/>
          <a:p>
            <a:r>
              <a:rPr lang="el-GR" sz="2400" dirty="0" smtClean="0">
                <a:latin typeface="Cambria" panose="02040503050406030204" pitchFamily="18" charset="0"/>
              </a:rPr>
              <a:t>Κερδοσκοπία</a:t>
            </a:r>
            <a:endParaRPr lang="el-GR" dirty="0">
              <a:latin typeface="Cambria" panose="02040503050406030204" pitchFamily="18" charset="0"/>
            </a:endParaRPr>
          </a:p>
        </p:txBody>
      </p:sp>
      <p:sp>
        <p:nvSpPr>
          <p:cNvPr id="11" name="Ορθογώνιο 10"/>
          <p:cNvSpPr/>
          <p:nvPr/>
        </p:nvSpPr>
        <p:spPr>
          <a:xfrm>
            <a:off x="1560938" y="4707184"/>
            <a:ext cx="3530518" cy="461665"/>
          </a:xfrm>
          <a:prstGeom prst="rect">
            <a:avLst/>
          </a:prstGeom>
        </p:spPr>
        <p:txBody>
          <a:bodyPr wrap="none">
            <a:spAutoFit/>
          </a:bodyPr>
          <a:lstStyle/>
          <a:p>
            <a:r>
              <a:rPr lang="el-GR" sz="2400" dirty="0" smtClean="0">
                <a:latin typeface="Cambria" panose="02040503050406030204" pitchFamily="18" charset="0"/>
              </a:rPr>
              <a:t>Αύξηση τιμής πετρελαίου</a:t>
            </a:r>
            <a:endParaRPr lang="el-GR" dirty="0">
              <a:latin typeface="Cambria" panose="02040503050406030204" pitchFamily="18" charset="0"/>
            </a:endParaRPr>
          </a:p>
        </p:txBody>
      </p:sp>
      <p:sp>
        <p:nvSpPr>
          <p:cNvPr id="6" name="Ορθογώνιο 5"/>
          <p:cNvSpPr/>
          <p:nvPr/>
        </p:nvSpPr>
        <p:spPr>
          <a:xfrm>
            <a:off x="311209" y="5340618"/>
            <a:ext cx="3732881" cy="461665"/>
          </a:xfrm>
          <a:prstGeom prst="rect">
            <a:avLst/>
          </a:prstGeom>
        </p:spPr>
        <p:txBody>
          <a:bodyPr wrap="none">
            <a:spAutoFit/>
          </a:bodyPr>
          <a:lstStyle/>
          <a:p>
            <a:r>
              <a:rPr lang="el-GR" sz="2400" dirty="0">
                <a:latin typeface="Cambria" panose="02040503050406030204" pitchFamily="18" charset="0"/>
              </a:rPr>
              <a:t>Ακραία καιρικά φαινόμενα</a:t>
            </a:r>
          </a:p>
        </p:txBody>
      </p:sp>
      <p:sp>
        <p:nvSpPr>
          <p:cNvPr id="7" name="Ορθογώνιο 6"/>
          <p:cNvSpPr/>
          <p:nvPr/>
        </p:nvSpPr>
        <p:spPr>
          <a:xfrm>
            <a:off x="2177650" y="5910400"/>
            <a:ext cx="3009093" cy="461665"/>
          </a:xfrm>
          <a:prstGeom prst="rect">
            <a:avLst/>
          </a:prstGeom>
        </p:spPr>
        <p:txBody>
          <a:bodyPr wrap="none">
            <a:spAutoFit/>
          </a:bodyPr>
          <a:lstStyle/>
          <a:p>
            <a:r>
              <a:rPr lang="el-GR" sz="2400" dirty="0">
                <a:latin typeface="Cambria" panose="02040503050406030204" pitchFamily="18" charset="0"/>
              </a:rPr>
              <a:t>Διατροφικές</a:t>
            </a:r>
            <a:r>
              <a:rPr lang="el-GR" sz="2400" dirty="0"/>
              <a:t> </a:t>
            </a:r>
            <a:r>
              <a:rPr lang="el-GR" sz="2400" dirty="0">
                <a:latin typeface="Cambria" panose="02040503050406030204" pitchFamily="18" charset="0"/>
              </a:rPr>
              <a:t>αλλαγές</a:t>
            </a:r>
            <a:endParaRPr lang="el-GR" dirty="0">
              <a:latin typeface="Cambria" panose="02040503050406030204" pitchFamily="18" charset="0"/>
            </a:endParaRPr>
          </a:p>
        </p:txBody>
      </p:sp>
      <p:sp>
        <p:nvSpPr>
          <p:cNvPr id="8" name="Ορθογώνιο 7"/>
          <p:cNvSpPr/>
          <p:nvPr/>
        </p:nvSpPr>
        <p:spPr>
          <a:xfrm>
            <a:off x="222595" y="3429000"/>
            <a:ext cx="3459601" cy="646331"/>
          </a:xfrm>
          <a:prstGeom prst="rect">
            <a:avLst/>
          </a:prstGeom>
        </p:spPr>
        <p:txBody>
          <a:bodyPr wrap="none">
            <a:spAutoFit/>
          </a:bodyPr>
          <a:lstStyle/>
          <a:p>
            <a:r>
              <a:rPr lang="el-GR" sz="3600" dirty="0" smtClean="0">
                <a:latin typeface="Cambria" panose="02040503050406030204" pitchFamily="18" charset="0"/>
              </a:rPr>
              <a:t>Κρίση τροφίμων</a:t>
            </a:r>
            <a:endParaRPr lang="el-GR" sz="3600" dirty="0">
              <a:latin typeface="Cambria" panose="02040503050406030204" pitchFamily="18" charset="0"/>
            </a:endParaRPr>
          </a:p>
        </p:txBody>
      </p:sp>
    </p:spTree>
    <p:extLst>
      <p:ext uri="{BB962C8B-B14F-4D97-AF65-F5344CB8AC3E}">
        <p14:creationId xmlns:p14="http://schemas.microsoft.com/office/powerpoint/2010/main" val="325551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latin typeface="Cambria" panose="02040503050406030204" pitchFamily="18" charset="0"/>
              </a:rPr>
              <a:t>Στόχος</a:t>
            </a:r>
            <a:endParaRPr lang="el-GR" sz="3600" dirty="0">
              <a:latin typeface="Cambria" panose="02040503050406030204" pitchFamily="18" charset="0"/>
            </a:endParaRPr>
          </a:p>
        </p:txBody>
      </p:sp>
      <p:sp>
        <p:nvSpPr>
          <p:cNvPr id="3" name="Θέση περιεχομένου 2"/>
          <p:cNvSpPr>
            <a:spLocks noGrp="1"/>
          </p:cNvSpPr>
          <p:nvPr>
            <p:ph idx="1"/>
          </p:nvPr>
        </p:nvSpPr>
        <p:spPr/>
        <p:txBody>
          <a:bodyPr/>
          <a:lstStyle/>
          <a:p>
            <a:r>
              <a:rPr lang="el-GR" sz="2400" dirty="0">
                <a:latin typeface="Cambria" panose="02040503050406030204" pitchFamily="18" charset="0"/>
              </a:rPr>
              <a:t>Στόχος της ανάλυσης ήταν να εκτιμηθεί κατά πόσο ένα ακραίο φαινόμενο κατακρήμνισης που επηρεάζει την παραγωγή (έλλειψη βροχόπτωσης ή και </a:t>
            </a:r>
            <a:r>
              <a:rPr lang="el-GR" sz="2400" dirty="0" smtClean="0">
                <a:latin typeface="Cambria" panose="02040503050406030204" pitchFamily="18" charset="0"/>
              </a:rPr>
              <a:t>ακραία βροχόπτωση) </a:t>
            </a:r>
            <a:r>
              <a:rPr lang="el-GR" sz="2400" dirty="0">
                <a:latin typeface="Cambria" panose="02040503050406030204" pitchFamily="18" charset="0"/>
              </a:rPr>
              <a:t>την περίοδο ανάπτυξης της καλλιέργειας, επηρεάζει τις τιμές των προϊόντων, τόσο όσον αφορά στις τιμές που λαμβάνουν οι αγρότες, όσο και στις αγορές</a:t>
            </a:r>
            <a:r>
              <a:rPr lang="el-GR" sz="2400" dirty="0" smtClean="0">
                <a:latin typeface="Cambria" panose="02040503050406030204" pitchFamily="18" charset="0"/>
              </a:rPr>
              <a:t>.</a:t>
            </a:r>
          </a:p>
          <a:p>
            <a:endParaRPr lang="el-GR" sz="2400" dirty="0">
              <a:latin typeface="Cambria" panose="02040503050406030204" pitchFamily="18" charset="0"/>
            </a:endParaRPr>
          </a:p>
          <a:p>
            <a:pPr marL="0" indent="0">
              <a:buNone/>
            </a:pPr>
            <a:r>
              <a:rPr lang="el-GR" sz="2400" dirty="0" smtClean="0">
                <a:latin typeface="Cambria" panose="02040503050406030204" pitchFamily="18" charset="0"/>
              </a:rPr>
              <a:t>Κατά πόσο ευθύνονται τελικά τα ακραία καιρικά φαινόμενα στη άνοδο των τιμών των αγροτικών προϊόντων;</a:t>
            </a:r>
            <a:endParaRPr lang="el-GR" sz="2400" dirty="0">
              <a:latin typeface="Cambria" panose="02040503050406030204" pitchFamily="18" charset="0"/>
            </a:endParaRPr>
          </a:p>
          <a:p>
            <a:endParaRPr lang="el-GR" dirty="0"/>
          </a:p>
        </p:txBody>
      </p:sp>
    </p:spTree>
    <p:extLst>
      <p:ext uri="{BB962C8B-B14F-4D97-AF65-F5344CB8AC3E}">
        <p14:creationId xmlns:p14="http://schemas.microsoft.com/office/powerpoint/2010/main" val="303946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latin typeface="Cambria" panose="02040503050406030204" pitchFamily="18" charset="0"/>
              </a:rPr>
              <a:t>Οικονομικά </a:t>
            </a:r>
            <a:r>
              <a:rPr lang="el-GR" sz="4000" dirty="0">
                <a:latin typeface="Cambria" panose="02040503050406030204" pitchFamily="18" charset="0"/>
              </a:rPr>
              <a:t>δ</a:t>
            </a:r>
            <a:r>
              <a:rPr lang="en-US" sz="4000" dirty="0" err="1" smtClean="0">
                <a:latin typeface="Cambria" panose="02040503050406030204" pitchFamily="18" charset="0"/>
              </a:rPr>
              <a:t>εδομέν</a:t>
            </a:r>
            <a:r>
              <a:rPr lang="el-GR" sz="4000" dirty="0" smtClean="0">
                <a:latin typeface="Cambria" panose="02040503050406030204" pitchFamily="18" charset="0"/>
              </a:rPr>
              <a:t>α</a:t>
            </a:r>
            <a:r>
              <a:rPr lang="en-US" sz="4000" dirty="0" smtClean="0">
                <a:latin typeface="Cambria" panose="02040503050406030204" pitchFamily="18" charset="0"/>
              </a:rPr>
              <a:t> </a:t>
            </a:r>
            <a:endParaRPr lang="el-GR" sz="3600" dirty="0">
              <a:latin typeface="Cambria" panose="02040503050406030204" pitchFamily="18" charset="0"/>
            </a:endParaRPr>
          </a:p>
        </p:txBody>
      </p:sp>
      <p:sp>
        <p:nvSpPr>
          <p:cNvPr id="3" name="Θέση περιεχομένου 2"/>
          <p:cNvSpPr>
            <a:spLocks noGrp="1"/>
          </p:cNvSpPr>
          <p:nvPr>
            <p:ph idx="1"/>
          </p:nvPr>
        </p:nvSpPr>
        <p:spPr/>
        <p:txBody>
          <a:bodyPr/>
          <a:lstStyle/>
          <a:p>
            <a:pPr lvl="0"/>
            <a:r>
              <a:rPr lang="el-GR" sz="2400" dirty="0" smtClean="0">
                <a:latin typeface="Cambria" panose="02040503050406030204" pitchFamily="18" charset="0"/>
              </a:rPr>
              <a:t>Μέσες μηνιαίες τιμές που έλαβαν οι παραγωγοί (1960-2012</a:t>
            </a:r>
            <a:r>
              <a:rPr lang="el-GR" sz="2400" dirty="0">
                <a:latin typeface="Cambria" panose="02040503050406030204" pitchFamily="18" charset="0"/>
              </a:rPr>
              <a:t>) καλαμποκιού και σόγιας </a:t>
            </a:r>
            <a:r>
              <a:rPr lang="el-GR" sz="2400" dirty="0" smtClean="0">
                <a:latin typeface="Cambria" panose="02040503050406030204" pitchFamily="18" charset="0"/>
              </a:rPr>
              <a:t>(</a:t>
            </a:r>
            <a:r>
              <a:rPr lang="en-US" sz="2400" dirty="0" smtClean="0">
                <a:latin typeface="Cambria" panose="02040503050406030204" pitchFamily="18" charset="0"/>
              </a:rPr>
              <a:t>USDA</a:t>
            </a:r>
            <a:r>
              <a:rPr lang="el-GR" sz="2400" dirty="0">
                <a:latin typeface="Cambria" panose="02040503050406030204" pitchFamily="18" charset="0"/>
              </a:rPr>
              <a:t>, </a:t>
            </a:r>
            <a:r>
              <a:rPr lang="en-US" sz="2400" dirty="0">
                <a:latin typeface="Cambria" panose="02040503050406030204" pitchFamily="18" charset="0"/>
              </a:rPr>
              <a:t>National Agricultural Statistics Service</a:t>
            </a:r>
            <a:r>
              <a:rPr lang="el-GR" sz="2400" dirty="0">
                <a:latin typeface="Cambria" panose="02040503050406030204" pitchFamily="18" charset="0"/>
              </a:rPr>
              <a:t>, </a:t>
            </a:r>
            <a:r>
              <a:rPr lang="en-US" sz="2400" dirty="0">
                <a:latin typeface="Cambria" panose="02040503050406030204" pitchFamily="18" charset="0"/>
              </a:rPr>
              <a:t>Agricultural</a:t>
            </a:r>
            <a:r>
              <a:rPr lang="el-GR" sz="2400" dirty="0">
                <a:latin typeface="Cambria" panose="02040503050406030204" pitchFamily="18" charset="0"/>
              </a:rPr>
              <a:t> </a:t>
            </a:r>
            <a:r>
              <a:rPr lang="el-GR" sz="2400" dirty="0" err="1">
                <a:latin typeface="Cambria" panose="02040503050406030204" pitchFamily="18" charset="0"/>
              </a:rPr>
              <a:t>Prices</a:t>
            </a:r>
            <a:r>
              <a:rPr lang="el-GR" sz="2400" dirty="0" smtClean="0">
                <a:latin typeface="Cambria" panose="02040503050406030204" pitchFamily="18" charset="0"/>
              </a:rPr>
              <a:t>).</a:t>
            </a:r>
            <a:endParaRPr lang="el-GR" sz="2400" dirty="0">
              <a:latin typeface="Cambria" panose="02040503050406030204" pitchFamily="18" charset="0"/>
            </a:endParaRPr>
          </a:p>
          <a:p>
            <a:r>
              <a:rPr lang="el-GR" sz="2400" dirty="0">
                <a:latin typeface="Cambria" panose="02040503050406030204" pitchFamily="18" charset="0"/>
              </a:rPr>
              <a:t>Μ</a:t>
            </a:r>
            <a:r>
              <a:rPr lang="el-GR" sz="2400" dirty="0" smtClean="0">
                <a:latin typeface="Cambria" panose="02040503050406030204" pitchFamily="18" charset="0"/>
              </a:rPr>
              <a:t>ηνιαίες </a:t>
            </a:r>
            <a:r>
              <a:rPr lang="el-GR" sz="2400" dirty="0">
                <a:latin typeface="Cambria" panose="02040503050406030204" pitchFamily="18" charset="0"/>
              </a:rPr>
              <a:t>τιμές</a:t>
            </a:r>
            <a:r>
              <a:rPr lang="el-GR" sz="2400" dirty="0" smtClean="0">
                <a:latin typeface="Cambria" panose="02040503050406030204" pitchFamily="18" charset="0"/>
              </a:rPr>
              <a:t> </a:t>
            </a:r>
            <a:r>
              <a:rPr lang="el-GR" sz="2400" dirty="0">
                <a:latin typeface="Cambria" panose="02040503050406030204" pitchFamily="18" charset="0"/>
              </a:rPr>
              <a:t>Συμβολαίων Μελλοντικής Εκπλήρωσης </a:t>
            </a:r>
            <a:r>
              <a:rPr lang="el-GR" sz="2400" dirty="0" smtClean="0">
                <a:latin typeface="Cambria" panose="02040503050406030204" pitchFamily="18" charset="0"/>
              </a:rPr>
              <a:t>(</a:t>
            </a:r>
            <a:r>
              <a:rPr lang="en-US" sz="2400" dirty="0">
                <a:latin typeface="Cambria" panose="02040503050406030204" pitchFamily="18" charset="0"/>
              </a:rPr>
              <a:t>front month</a:t>
            </a:r>
            <a:r>
              <a:rPr lang="el-GR" sz="2400" dirty="0">
                <a:latin typeface="Cambria" panose="02040503050406030204" pitchFamily="18" charset="0"/>
              </a:rPr>
              <a:t>) </a:t>
            </a:r>
            <a:r>
              <a:rPr lang="el-GR" sz="2400" dirty="0" smtClean="0">
                <a:latin typeface="Cambria" panose="02040503050406030204" pitchFamily="18" charset="0"/>
              </a:rPr>
              <a:t>στο τέλος του μήνα, καλαμποκιού </a:t>
            </a:r>
            <a:r>
              <a:rPr lang="el-GR" sz="2400" dirty="0">
                <a:latin typeface="Cambria" panose="02040503050406030204" pitchFamily="18" charset="0"/>
              </a:rPr>
              <a:t>και σόγιας </a:t>
            </a:r>
            <a:r>
              <a:rPr lang="el-GR" sz="2400" dirty="0" smtClean="0">
                <a:latin typeface="Cambria" panose="02040503050406030204" pitchFamily="18" charset="0"/>
              </a:rPr>
              <a:t>(</a:t>
            </a:r>
            <a:r>
              <a:rPr lang="el-GR" sz="2400" dirty="0">
                <a:latin typeface="Cambria" panose="02040503050406030204" pitchFamily="18" charset="0"/>
              </a:rPr>
              <a:t>1969-2012) </a:t>
            </a:r>
            <a:r>
              <a:rPr lang="el-GR" sz="2400" dirty="0" smtClean="0">
                <a:latin typeface="Cambria" panose="02040503050406030204" pitchFamily="18" charset="0"/>
              </a:rPr>
              <a:t>(</a:t>
            </a:r>
            <a:r>
              <a:rPr lang="en-US" sz="2400" dirty="0" smtClean="0">
                <a:latin typeface="Cambria" panose="02040503050406030204" pitchFamily="18" charset="0"/>
              </a:rPr>
              <a:t>CBOT</a:t>
            </a:r>
            <a:r>
              <a:rPr lang="el-GR" sz="2400" dirty="0" smtClean="0">
                <a:latin typeface="Cambria" panose="02040503050406030204" pitchFamily="18" charset="0"/>
              </a:rPr>
              <a:t>,  </a:t>
            </a:r>
            <a:r>
              <a:rPr lang="en-US" sz="2400" dirty="0" err="1">
                <a:latin typeface="Cambria" panose="02040503050406030204" pitchFamily="18" charset="0"/>
              </a:rPr>
              <a:t>quandl</a:t>
            </a:r>
            <a:r>
              <a:rPr lang="el-GR" sz="2400" dirty="0">
                <a:latin typeface="Cambria" panose="02040503050406030204" pitchFamily="18" charset="0"/>
              </a:rPr>
              <a:t>.</a:t>
            </a:r>
            <a:r>
              <a:rPr lang="en-US" sz="2400" dirty="0">
                <a:latin typeface="Cambria" panose="02040503050406030204" pitchFamily="18" charset="0"/>
              </a:rPr>
              <a:t>com</a:t>
            </a:r>
            <a:r>
              <a:rPr lang="el-GR" sz="2400" dirty="0" smtClean="0">
                <a:latin typeface="Cambria" panose="02040503050406030204" pitchFamily="18" charset="0"/>
              </a:rPr>
              <a:t>).</a:t>
            </a:r>
          </a:p>
          <a:p>
            <a:endParaRPr lang="el-GR" sz="2400" dirty="0">
              <a:latin typeface="Cambria" panose="02040503050406030204" pitchFamily="18" charset="0"/>
            </a:endParaRPr>
          </a:p>
        </p:txBody>
      </p:sp>
      <p:cxnSp>
        <p:nvCxnSpPr>
          <p:cNvPr id="5" name="Ευθύγραμμο βέλος σύνδεσης 4"/>
          <p:cNvCxnSpPr/>
          <p:nvPr/>
        </p:nvCxnSpPr>
        <p:spPr bwMode="auto">
          <a:xfrm>
            <a:off x="1272630" y="3621996"/>
            <a:ext cx="28803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1691680" y="3361341"/>
            <a:ext cx="6552728" cy="461665"/>
          </a:xfrm>
          <a:prstGeom prst="rect">
            <a:avLst/>
          </a:prstGeom>
          <a:noFill/>
        </p:spPr>
        <p:txBody>
          <a:bodyPr wrap="square" rtlCol="0">
            <a:spAutoFit/>
          </a:bodyPr>
          <a:lstStyle/>
          <a:p>
            <a:r>
              <a:rPr lang="el-GR" sz="2400" dirty="0" smtClean="0">
                <a:latin typeface="Cambria" panose="02040503050406030204" pitchFamily="18" charset="0"/>
              </a:rPr>
              <a:t>Μέσο αντιστάθμισης και μεταφοράς ρίσκου</a:t>
            </a:r>
            <a:endParaRPr lang="el-GR" sz="2400" dirty="0">
              <a:latin typeface="Cambria" panose="02040503050406030204" pitchFamily="18" charset="0"/>
            </a:endParaRPr>
          </a:p>
        </p:txBody>
      </p:sp>
      <p:sp>
        <p:nvSpPr>
          <p:cNvPr id="27" name="TextBox 26"/>
          <p:cNvSpPr txBox="1"/>
          <p:nvPr/>
        </p:nvSpPr>
        <p:spPr>
          <a:xfrm>
            <a:off x="293540" y="3388511"/>
            <a:ext cx="1123106" cy="461665"/>
          </a:xfrm>
          <a:prstGeom prst="rect">
            <a:avLst/>
          </a:prstGeom>
          <a:noFill/>
        </p:spPr>
        <p:txBody>
          <a:bodyPr wrap="square" rtlCol="0">
            <a:spAutoFit/>
          </a:bodyPr>
          <a:lstStyle/>
          <a:p>
            <a:r>
              <a:rPr lang="el-GR" sz="2400" dirty="0" smtClean="0">
                <a:latin typeface="Cambria" panose="02040503050406030204" pitchFamily="18" charset="0"/>
              </a:rPr>
              <a:t>Σ.Μ.Ε.</a:t>
            </a:r>
            <a:endParaRPr lang="el-GR"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48" y="4077072"/>
            <a:ext cx="4829175"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Πεντάγωνο 28"/>
          <p:cNvSpPr/>
          <p:nvPr/>
        </p:nvSpPr>
        <p:spPr>
          <a:xfrm flipH="1">
            <a:off x="5425331" y="4437112"/>
            <a:ext cx="3248744" cy="1224136"/>
          </a:xfrm>
          <a:prstGeom prst="homePlate">
            <a:avLst>
              <a:gd name="adj" fmla="val 193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latin typeface="Cambria" panose="02040503050406030204" pitchFamily="18" charset="0"/>
              </a:rPr>
              <a:t>Χρονοσειρά</a:t>
            </a:r>
            <a:r>
              <a:rPr lang="el-GR" dirty="0" smtClean="0">
                <a:solidFill>
                  <a:schemeClr val="tx1"/>
                </a:solidFill>
                <a:latin typeface="Cambria" panose="02040503050406030204" pitchFamily="18" charset="0"/>
              </a:rPr>
              <a:t> μηνιαίων </a:t>
            </a:r>
            <a:r>
              <a:rPr lang="el-GR" dirty="0" err="1" smtClean="0">
                <a:solidFill>
                  <a:schemeClr val="tx1"/>
                </a:solidFill>
                <a:latin typeface="Cambria" panose="02040503050406030204" pitchFamily="18" charset="0"/>
              </a:rPr>
              <a:t>αποπληθωρισμένων</a:t>
            </a:r>
            <a:r>
              <a:rPr lang="el-GR" dirty="0" smtClean="0">
                <a:solidFill>
                  <a:schemeClr val="tx1"/>
                </a:solidFill>
                <a:latin typeface="Cambria" panose="02040503050406030204" pitchFamily="18" charset="0"/>
              </a:rPr>
              <a:t> τιμών που παρέλαβαν οι αγρότες και τιμών Σ.Μ.Ε.</a:t>
            </a:r>
            <a:endParaRPr lang="el-GR" i="1" dirty="0">
              <a:solidFill>
                <a:schemeClr val="tx1"/>
              </a:solidFill>
              <a:latin typeface="Cambria" panose="02040503050406030204" pitchFamily="18" charset="0"/>
            </a:endParaRPr>
          </a:p>
        </p:txBody>
      </p:sp>
    </p:spTree>
    <p:extLst>
      <p:ext uri="{BB962C8B-B14F-4D97-AF65-F5344CB8AC3E}">
        <p14:creationId xmlns:p14="http://schemas.microsoft.com/office/powerpoint/2010/main" val="75451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latin typeface="Cambria" panose="02040503050406030204" pitchFamily="18" charset="0"/>
              </a:rPr>
              <a:t>Στατιστική επεξεργασία</a:t>
            </a:r>
            <a:endParaRPr lang="el-GR" sz="4000" dirty="0">
              <a:latin typeface="Cambria" panose="02040503050406030204" pitchFamily="18" charset="0"/>
            </a:endParaRP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3888432" cy="2304488"/>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980728"/>
            <a:ext cx="396379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9517" y="3281460"/>
            <a:ext cx="4032000" cy="646331"/>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solidFill>
                  <a:schemeClr val="tx1"/>
                </a:solidFill>
                <a:latin typeface="Gambri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sz="1800" dirty="0" smtClean="0">
                <a:latin typeface="Cambria" panose="02040503050406030204" pitchFamily="18" charset="0"/>
              </a:rPr>
              <a:t>Μέση τιμή </a:t>
            </a:r>
            <a:r>
              <a:rPr lang="el-GR" sz="1800" dirty="0">
                <a:latin typeface="Cambria" panose="02040503050406030204" pitchFamily="18" charset="0"/>
              </a:rPr>
              <a:t>των </a:t>
            </a:r>
            <a:r>
              <a:rPr lang="el-GR" sz="1800" dirty="0" smtClean="0">
                <a:latin typeface="Cambria" panose="02040503050406030204" pitchFamily="18" charset="0"/>
              </a:rPr>
              <a:t>τιμών των  παραγωγών καλαμποκιού κάθε μήνα</a:t>
            </a:r>
            <a:endParaRPr lang="el-GR" sz="1800" dirty="0">
              <a:latin typeface="Cambria" panose="02040503050406030204" pitchFamily="18" charset="0"/>
            </a:endParaRPr>
          </a:p>
        </p:txBody>
      </p:sp>
      <p:sp>
        <p:nvSpPr>
          <p:cNvPr id="7" name="TextBox 6"/>
          <p:cNvSpPr txBox="1"/>
          <p:nvPr/>
        </p:nvSpPr>
        <p:spPr>
          <a:xfrm>
            <a:off x="4716016" y="3290541"/>
            <a:ext cx="4032448" cy="646331"/>
          </a:xfrm>
          <a:prstGeom prst="rect">
            <a:avLst/>
          </a:prstGeom>
          <a:solidFill>
            <a:schemeClr val="bg1">
              <a:lumMod val="85000"/>
            </a:schemeClr>
          </a:solidFill>
          <a:ln w="9525">
            <a:solidFill>
              <a:schemeClr val="accent2">
                <a:lumMod val="75000"/>
              </a:schemeClr>
            </a:solidFill>
          </a:ln>
        </p:spPr>
        <p:txBody>
          <a:bodyPr wrap="square" rtlCol="0">
            <a:spAutoFit/>
          </a:bodyPr>
          <a:lstStyle>
            <a:defPPr>
              <a:defRPr lang="el-GR"/>
            </a:defPPr>
            <a:lvl1pPr algn="ctr">
              <a:defRPr sz="1600">
                <a:solidFill>
                  <a:schemeClr val="tx1"/>
                </a:solidFill>
                <a:latin typeface="Gambri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l-GR" sz="1800" dirty="0" smtClean="0">
                <a:latin typeface="Cambria" panose="02040503050406030204" pitchFamily="18" charset="0"/>
              </a:rPr>
              <a:t>Τυπική </a:t>
            </a:r>
            <a:r>
              <a:rPr lang="el-GR" sz="1800" dirty="0">
                <a:latin typeface="Cambria" panose="02040503050406030204" pitchFamily="18" charset="0"/>
              </a:rPr>
              <a:t>απόκλιση </a:t>
            </a:r>
            <a:r>
              <a:rPr lang="el-GR" sz="1800" dirty="0" smtClean="0">
                <a:latin typeface="Cambria" panose="02040503050406030204" pitchFamily="18" charset="0"/>
              </a:rPr>
              <a:t>τιμών των παραγωγών  </a:t>
            </a:r>
            <a:r>
              <a:rPr lang="el-GR" sz="1800" dirty="0">
                <a:latin typeface="Cambria" panose="02040503050406030204" pitchFamily="18" charset="0"/>
              </a:rPr>
              <a:t>καλαμποκιού </a:t>
            </a:r>
            <a:r>
              <a:rPr lang="el-GR" sz="1800" dirty="0" smtClean="0">
                <a:latin typeface="Cambria" panose="02040503050406030204" pitchFamily="18" charset="0"/>
              </a:rPr>
              <a:t>κάθε μήνα</a:t>
            </a:r>
            <a:endParaRPr lang="el-GR" sz="1800" dirty="0">
              <a:latin typeface="Cambria" panose="02040503050406030204"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077072"/>
            <a:ext cx="5210567" cy="255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Πεντάγωνο 8"/>
          <p:cNvSpPr/>
          <p:nvPr/>
        </p:nvSpPr>
        <p:spPr>
          <a:xfrm>
            <a:off x="305148" y="4309189"/>
            <a:ext cx="3240360" cy="2088232"/>
          </a:xfrm>
          <a:prstGeom prst="homePlate">
            <a:avLst>
              <a:gd name="adj" fmla="val 1935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rPr>
              <a:t>L</a:t>
            </a:r>
            <a:r>
              <a:rPr lang="el-GR" dirty="0" smtClean="0">
                <a:solidFill>
                  <a:schemeClr val="tx1"/>
                </a:solidFill>
                <a:latin typeface="Cambria" panose="02040503050406030204" pitchFamily="18" charset="0"/>
              </a:rPr>
              <a:t>-κύρτωση και                         </a:t>
            </a:r>
            <a:r>
              <a:rPr lang="en-US" dirty="0" smtClean="0">
                <a:solidFill>
                  <a:schemeClr val="tx1"/>
                </a:solidFill>
                <a:latin typeface="Cambria" panose="02040503050406030204" pitchFamily="18" charset="0"/>
              </a:rPr>
              <a:t>L</a:t>
            </a:r>
            <a:r>
              <a:rPr lang="el-GR" dirty="0" smtClean="0">
                <a:solidFill>
                  <a:schemeClr val="tx1"/>
                </a:solidFill>
                <a:latin typeface="Cambria" panose="02040503050406030204" pitchFamily="18" charset="0"/>
              </a:rPr>
              <a:t>-ασυμμετρία των μέσων μηνιαίων πραγματικών τιμών που έλαβαν οι</a:t>
            </a:r>
            <a:r>
              <a:rPr lang="el-GR" dirty="0" smtClean="0">
                <a:latin typeface="Cambria" panose="02040503050406030204" pitchFamily="18" charset="0"/>
              </a:rPr>
              <a:t>. </a:t>
            </a:r>
            <a:r>
              <a:rPr lang="el-GR" dirty="0" smtClean="0">
                <a:solidFill>
                  <a:schemeClr val="tx1"/>
                </a:solidFill>
                <a:latin typeface="Cambria" panose="02040503050406030204" pitchFamily="18" charset="0"/>
              </a:rPr>
              <a:t>παραγωγοί και των μηνιαίων τιμών των Σ.Μ.Ε. </a:t>
            </a:r>
            <a:endParaRPr lang="el-GR" dirty="0">
              <a:solidFill>
                <a:schemeClr val="tx1"/>
              </a:solidFill>
              <a:latin typeface="Cambria" panose="02040503050406030204" pitchFamily="18" charset="0"/>
            </a:endParaRPr>
          </a:p>
        </p:txBody>
      </p:sp>
    </p:spTree>
    <p:extLst>
      <p:ext uri="{BB962C8B-B14F-4D97-AF65-F5344CB8AC3E}">
        <p14:creationId xmlns:p14="http://schemas.microsoft.com/office/powerpoint/2010/main" val="3506031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latin typeface="Cambria" panose="02040503050406030204" pitchFamily="18" charset="0"/>
              </a:rPr>
              <a:t>Στατιστική επεξεργασία</a:t>
            </a: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5267401" cy="2523963"/>
          </a:xfrm>
          <a:prstGeom prst="rect">
            <a:avLst/>
          </a:prstGeom>
          <a:no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826893"/>
            <a:ext cx="489458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Πεντάγωνο 5"/>
          <p:cNvSpPr/>
          <p:nvPr/>
        </p:nvSpPr>
        <p:spPr>
          <a:xfrm>
            <a:off x="539552" y="4256671"/>
            <a:ext cx="2880320" cy="1512168"/>
          </a:xfrm>
          <a:prstGeom prst="homePlate">
            <a:avLst>
              <a:gd name="adj" fmla="val 193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latin typeface="Cambria" panose="02040503050406030204" pitchFamily="18" charset="0"/>
              </a:rPr>
              <a:t>Συντελεστής </a:t>
            </a:r>
            <a:r>
              <a:rPr lang="el-GR" dirty="0" err="1">
                <a:solidFill>
                  <a:schemeClr val="tx1"/>
                </a:solidFill>
                <a:latin typeface="Cambria" panose="02040503050406030204" pitchFamily="18" charset="0"/>
              </a:rPr>
              <a:t>ετεροσυσχέτισης</a:t>
            </a:r>
            <a:r>
              <a:rPr lang="el-GR" dirty="0">
                <a:solidFill>
                  <a:schemeClr val="tx1"/>
                </a:solidFill>
                <a:latin typeface="Cambria" panose="02040503050406030204" pitchFamily="18" charset="0"/>
              </a:rPr>
              <a:t> ανάμεσα στις τιμές παραγωγών και Σ.Μ.Ε. καλαμποκιού</a:t>
            </a:r>
          </a:p>
        </p:txBody>
      </p:sp>
      <p:sp>
        <p:nvSpPr>
          <p:cNvPr id="7" name="Πεντάγωνο 6"/>
          <p:cNvSpPr/>
          <p:nvPr/>
        </p:nvSpPr>
        <p:spPr>
          <a:xfrm flipH="1">
            <a:off x="5796136" y="1412776"/>
            <a:ext cx="2600672" cy="1512168"/>
          </a:xfrm>
          <a:prstGeom prst="homePlate">
            <a:avLst>
              <a:gd name="adj" fmla="val 193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panose="02040503050406030204" pitchFamily="18" charset="0"/>
              </a:rPr>
              <a:t>Συντελεστής </a:t>
            </a:r>
            <a:r>
              <a:rPr lang="el-GR" dirty="0" err="1">
                <a:solidFill>
                  <a:schemeClr val="tx1"/>
                </a:solidFill>
                <a:latin typeface="Cambria" panose="02040503050406030204" pitchFamily="18" charset="0"/>
              </a:rPr>
              <a:t>αυτοσυσχέτισης</a:t>
            </a:r>
            <a:r>
              <a:rPr lang="el-GR" dirty="0">
                <a:solidFill>
                  <a:schemeClr val="tx1"/>
                </a:solidFill>
                <a:latin typeface="Cambria" panose="02040503050406030204" pitchFamily="18" charset="0"/>
              </a:rPr>
              <a:t> </a:t>
            </a:r>
            <a:r>
              <a:rPr lang="el-GR" dirty="0" err="1">
                <a:solidFill>
                  <a:schemeClr val="tx1"/>
                </a:solidFill>
                <a:latin typeface="Cambria" panose="02040503050406030204" pitchFamily="18" charset="0"/>
              </a:rPr>
              <a:t>αποπληθωρισμένων</a:t>
            </a:r>
            <a:r>
              <a:rPr lang="el-GR" dirty="0">
                <a:solidFill>
                  <a:schemeClr val="tx1"/>
                </a:solidFill>
                <a:latin typeface="Cambria" panose="02040503050406030204" pitchFamily="18" charset="0"/>
              </a:rPr>
              <a:t> τιμών παραγωγών καλαμποκιού</a:t>
            </a:r>
          </a:p>
        </p:txBody>
      </p:sp>
    </p:spTree>
    <p:extLst>
      <p:ext uri="{BB962C8B-B14F-4D97-AF65-F5344CB8AC3E}">
        <p14:creationId xmlns:p14="http://schemas.microsoft.com/office/powerpoint/2010/main" val="335421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latin typeface="Cambria" panose="02040503050406030204" pitchFamily="18" charset="0"/>
              </a:rPr>
              <a:t>Στατιστική επεξεργασία</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906878"/>
            <a:ext cx="5267401"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83644"/>
            <a:ext cx="49260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Πεντάγωνο 5"/>
          <p:cNvSpPr/>
          <p:nvPr/>
        </p:nvSpPr>
        <p:spPr>
          <a:xfrm flipH="1">
            <a:off x="5419155" y="4181865"/>
            <a:ext cx="3248744" cy="1983439"/>
          </a:xfrm>
          <a:prstGeom prst="homePlate">
            <a:avLst>
              <a:gd name="adj" fmla="val 193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panose="02040503050406030204" pitchFamily="18" charset="0"/>
              </a:rPr>
              <a:t>Διπλό λογαριθμικό διάγραμμα της δειγματικής τυπικής απόκλισης των </a:t>
            </a:r>
            <a:r>
              <a:rPr lang="el-GR" dirty="0" err="1">
                <a:solidFill>
                  <a:schemeClr val="tx1"/>
                </a:solidFill>
                <a:latin typeface="Cambria" panose="02040503050406030204" pitchFamily="18" charset="0"/>
              </a:rPr>
              <a:t>αποπληθωρισμένων</a:t>
            </a:r>
            <a:r>
              <a:rPr lang="el-GR" dirty="0">
                <a:solidFill>
                  <a:schemeClr val="tx1"/>
                </a:solidFill>
                <a:latin typeface="Cambria" panose="02040503050406030204" pitchFamily="18" charset="0"/>
              </a:rPr>
              <a:t> τιμών καλαμποκιού που έλαβαν οι παραγωγοί, συναρτήσει της κλίμακας </a:t>
            </a:r>
            <a:r>
              <a:rPr lang="el-GR" dirty="0" smtClean="0">
                <a:solidFill>
                  <a:schemeClr val="tx1"/>
                </a:solidFill>
                <a:latin typeface="Cambria" panose="02040503050406030204" pitchFamily="18" charset="0"/>
              </a:rPr>
              <a:t>συνάθροισης</a:t>
            </a:r>
            <a:r>
              <a:rPr lang="en-US" dirty="0" smtClean="0">
                <a:solidFill>
                  <a:schemeClr val="tx1"/>
                </a:solidFill>
                <a:latin typeface="Cambria" panose="02040503050406030204" pitchFamily="18" charset="0"/>
              </a:rPr>
              <a:t> </a:t>
            </a:r>
            <a:r>
              <a:rPr lang="el-GR" dirty="0" smtClean="0">
                <a:solidFill>
                  <a:schemeClr val="tx1"/>
                </a:solidFill>
                <a:latin typeface="Cambria" panose="02040503050406030204" pitchFamily="18" charset="0"/>
              </a:rPr>
              <a:t> </a:t>
            </a:r>
            <a:r>
              <a:rPr lang="en-US" i="1" dirty="0">
                <a:solidFill>
                  <a:schemeClr val="tx1"/>
                </a:solidFill>
                <a:latin typeface="Cambria" panose="02040503050406030204" pitchFamily="18" charset="0"/>
              </a:rPr>
              <a:t>k</a:t>
            </a:r>
            <a:endParaRPr lang="el-GR" i="1" dirty="0">
              <a:solidFill>
                <a:schemeClr val="tx1"/>
              </a:solidFill>
              <a:latin typeface="Cambria" panose="02040503050406030204" pitchFamily="18" charset="0"/>
            </a:endParaRPr>
          </a:p>
        </p:txBody>
      </p:sp>
      <p:sp>
        <p:nvSpPr>
          <p:cNvPr id="7" name="Πεντάγωνο 6"/>
          <p:cNvSpPr/>
          <p:nvPr/>
        </p:nvSpPr>
        <p:spPr>
          <a:xfrm>
            <a:off x="432068" y="1340768"/>
            <a:ext cx="2880320" cy="1512168"/>
          </a:xfrm>
          <a:prstGeom prst="homePlate">
            <a:avLst>
              <a:gd name="adj" fmla="val 193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Cambria" panose="02040503050406030204" pitchFamily="18" charset="0"/>
              </a:rPr>
              <a:t>Συντελεστής </a:t>
            </a:r>
            <a:r>
              <a:rPr lang="el-GR" sz="2000" dirty="0" err="1">
                <a:solidFill>
                  <a:schemeClr val="tx1"/>
                </a:solidFill>
                <a:latin typeface="Cambria" panose="02040503050406030204" pitchFamily="18" charset="0"/>
              </a:rPr>
              <a:t>ετεροσυσχέτισης</a:t>
            </a:r>
            <a:r>
              <a:rPr lang="el-GR" sz="2000" dirty="0">
                <a:solidFill>
                  <a:schemeClr val="tx1"/>
                </a:solidFill>
                <a:latin typeface="Cambria" panose="02040503050406030204" pitchFamily="18" charset="0"/>
              </a:rPr>
              <a:t> ανάμεσα στις τιμές Σ.Μ.Ε. καλαμποκιού και σόγιας</a:t>
            </a:r>
          </a:p>
        </p:txBody>
      </p:sp>
      <p:sp>
        <p:nvSpPr>
          <p:cNvPr id="3" name="TextBox 2"/>
          <p:cNvSpPr txBox="1"/>
          <p:nvPr/>
        </p:nvSpPr>
        <p:spPr>
          <a:xfrm>
            <a:off x="3707904" y="4077072"/>
            <a:ext cx="1080120" cy="369332"/>
          </a:xfrm>
          <a:prstGeom prst="rect">
            <a:avLst/>
          </a:prstGeom>
          <a:noFill/>
          <a:ln>
            <a:solidFill>
              <a:schemeClr val="bg1">
                <a:lumMod val="65000"/>
              </a:schemeClr>
            </a:solidFill>
          </a:ln>
        </p:spPr>
        <p:txBody>
          <a:bodyPr wrap="square" rtlCol="0">
            <a:spAutoFit/>
          </a:bodyPr>
          <a:lstStyle/>
          <a:p>
            <a:r>
              <a:rPr lang="en-US" dirty="0" smtClean="0">
                <a:latin typeface="Cambria" panose="02040503050406030204" pitchFamily="18" charset="0"/>
              </a:rPr>
              <a:t>H = 0.98</a:t>
            </a:r>
            <a:endParaRPr lang="el-GR" dirty="0">
              <a:latin typeface="Cambria" panose="02040503050406030204" pitchFamily="18" charset="0"/>
            </a:endParaRPr>
          </a:p>
        </p:txBody>
      </p:sp>
    </p:spTree>
    <p:extLst>
      <p:ext uri="{BB962C8B-B14F-4D97-AF65-F5344CB8AC3E}">
        <p14:creationId xmlns:p14="http://schemas.microsoft.com/office/powerpoint/2010/main" val="363376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207897" y="137230"/>
            <a:ext cx="8740841" cy="654749"/>
          </a:xfrm>
        </p:spPr>
        <p:txBody>
          <a:bodyPr/>
          <a:lstStyle/>
          <a:p>
            <a:r>
              <a:rPr lang="el-GR" sz="3600" dirty="0">
                <a:latin typeface="Cambria" panose="02040503050406030204" pitchFamily="18" charset="0"/>
              </a:rPr>
              <a:t>Δεδομένα </a:t>
            </a:r>
            <a:r>
              <a:rPr lang="el-GR" sz="3600" dirty="0" smtClean="0">
                <a:latin typeface="Cambria" panose="02040503050406030204" pitchFamily="18" charset="0"/>
              </a:rPr>
              <a:t>κατακρημνίσεων</a:t>
            </a:r>
            <a:endParaRPr lang="el-GR" sz="3600" dirty="0">
              <a:latin typeface="Cambria" panose="02040503050406030204" pitchFamily="18" charset="0"/>
            </a:endParaRPr>
          </a:p>
        </p:txBody>
      </p:sp>
      <p:pic>
        <p:nvPicPr>
          <p:cNvPr id="5" name="Θέση περιεχομένου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99874" y="791576"/>
            <a:ext cx="6235055" cy="1848439"/>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268" y="2857042"/>
            <a:ext cx="1285749" cy="70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126" y="3737122"/>
            <a:ext cx="85203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24936" y="5580921"/>
            <a:ext cx="2312049" cy="369332"/>
          </a:xfrm>
          <a:prstGeom prst="rect">
            <a:avLst/>
          </a:prstGeom>
          <a:noFill/>
          <a:ln w="31750">
            <a:solidFill>
              <a:schemeClr val="accent1">
                <a:lumMod val="25000"/>
              </a:schemeClr>
            </a:solidFill>
          </a:ln>
        </p:spPr>
        <p:txBody>
          <a:bodyPr wrap="square" rtlCol="0">
            <a:spAutoFit/>
          </a:bodyPr>
          <a:lstStyle/>
          <a:p>
            <a:pPr algn="ctr"/>
            <a:r>
              <a:rPr lang="el-GR" dirty="0" smtClean="0">
                <a:latin typeface="Cambria" panose="02040503050406030204" pitchFamily="18" charset="0"/>
              </a:rPr>
              <a:t>Περιορισμοί</a:t>
            </a:r>
            <a:endParaRPr lang="el-GR" dirty="0">
              <a:latin typeface="Cambria" panose="02040503050406030204" pitchFamily="18" charset="0"/>
            </a:endParaRPr>
          </a:p>
        </p:txBody>
      </p:sp>
      <p:pic>
        <p:nvPicPr>
          <p:cNvPr id="9"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67124"/>
            <a:ext cx="2448272" cy="14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0771" y="1052736"/>
            <a:ext cx="1383678" cy="1200329"/>
          </a:xfrm>
          <a:prstGeom prst="rect">
            <a:avLst/>
          </a:prstGeom>
          <a:noFill/>
        </p:spPr>
        <p:txBody>
          <a:bodyPr wrap="square" rtlCol="0">
            <a:spAutoFit/>
          </a:bodyPr>
          <a:lstStyle/>
          <a:p>
            <a:pPr algn="ctr"/>
            <a:r>
              <a:rPr lang="el-GR" dirty="0" smtClean="0">
                <a:latin typeface="Cambria" panose="02040503050406030204" pitchFamily="18" charset="0"/>
              </a:rPr>
              <a:t>Διαδικασία επιλογής των σταθμών</a:t>
            </a:r>
            <a:endParaRPr lang="el-GR" dirty="0">
              <a:latin typeface="Cambria" panose="02040503050406030204" pitchFamily="18" charset="0"/>
            </a:endParaRPr>
          </a:p>
        </p:txBody>
      </p:sp>
      <p:cxnSp>
        <p:nvCxnSpPr>
          <p:cNvPr id="11" name="Ευθύγραμμο βέλος σύνδεσης 10"/>
          <p:cNvCxnSpPr>
            <a:stCxn id="17" idx="2"/>
            <a:endCxn id="6" idx="1"/>
          </p:cNvCxnSpPr>
          <p:nvPr/>
        </p:nvCxnSpPr>
        <p:spPr bwMode="auto">
          <a:xfrm>
            <a:off x="2782530" y="2980873"/>
            <a:ext cx="1156738" cy="231160"/>
          </a:xfrm>
          <a:prstGeom prst="straightConnector1">
            <a:avLst/>
          </a:prstGeom>
          <a:solidFill>
            <a:schemeClr val="accent1"/>
          </a:solidFill>
          <a:ln w="22225" cap="flat" cmpd="sng" algn="ctr">
            <a:solidFill>
              <a:schemeClr val="accent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Ευθύγραμμο βέλος σύνδεσης 11"/>
          <p:cNvCxnSpPr>
            <a:stCxn id="18" idx="2"/>
            <a:endCxn id="6" idx="3"/>
          </p:cNvCxnSpPr>
          <p:nvPr/>
        </p:nvCxnSpPr>
        <p:spPr bwMode="auto">
          <a:xfrm flipH="1">
            <a:off x="5225017" y="2950307"/>
            <a:ext cx="1163412" cy="261726"/>
          </a:xfrm>
          <a:prstGeom prst="straightConnector1">
            <a:avLst/>
          </a:prstGeom>
          <a:solidFill>
            <a:schemeClr val="accent1"/>
          </a:solidFill>
          <a:ln w="22225" cap="flat" cmpd="sng" algn="ctr">
            <a:solidFill>
              <a:schemeClr val="accent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Ευθύγραμμο βέλος σύνδεσης 12"/>
          <p:cNvCxnSpPr>
            <a:stCxn id="6" idx="2"/>
          </p:cNvCxnSpPr>
          <p:nvPr/>
        </p:nvCxnSpPr>
        <p:spPr bwMode="auto">
          <a:xfrm flipH="1">
            <a:off x="4580961" y="3567024"/>
            <a:ext cx="1182" cy="200019"/>
          </a:xfrm>
          <a:prstGeom prst="straightConnector1">
            <a:avLst/>
          </a:prstGeom>
          <a:solidFill>
            <a:schemeClr val="accent1"/>
          </a:solidFill>
          <a:ln w="22225" cap="flat" cmpd="sng" algn="ctr">
            <a:solidFill>
              <a:schemeClr val="accent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Ευθεία γραμμή σύνδεσης 13"/>
          <p:cNvCxnSpPr/>
          <p:nvPr/>
        </p:nvCxnSpPr>
        <p:spPr bwMode="auto">
          <a:xfrm flipH="1">
            <a:off x="539552" y="3602309"/>
            <a:ext cx="477596" cy="411584"/>
          </a:xfrm>
          <a:prstGeom prst="line">
            <a:avLst/>
          </a:prstGeom>
          <a:solidFill>
            <a:schemeClr val="accent1"/>
          </a:solidFill>
          <a:ln w="9525" cap="flat" cmpd="sng" algn="ctr">
            <a:solidFill>
              <a:schemeClr val="accent2">
                <a:lumMod val="20000"/>
                <a:lumOff val="8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Ευθύγραμμο βέλος σύνδεσης 14"/>
          <p:cNvCxnSpPr>
            <a:stCxn id="7" idx="1"/>
            <a:endCxn id="9" idx="3"/>
          </p:cNvCxnSpPr>
          <p:nvPr/>
        </p:nvCxnSpPr>
        <p:spPr bwMode="auto">
          <a:xfrm flipH="1">
            <a:off x="2699792" y="3999060"/>
            <a:ext cx="1456334" cy="664"/>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Ευθύγραμμο βέλος σύνδεσης 15"/>
          <p:cNvCxnSpPr>
            <a:stCxn id="7" idx="3"/>
            <a:endCxn id="27" idx="1"/>
          </p:cNvCxnSpPr>
          <p:nvPr/>
        </p:nvCxnSpPr>
        <p:spPr bwMode="auto">
          <a:xfrm flipV="1">
            <a:off x="5008159" y="3999059"/>
            <a:ext cx="1403371" cy="1"/>
          </a:xfrm>
          <a:prstGeom prst="straightConnector1">
            <a:avLst/>
          </a:prstGeom>
          <a:solidFill>
            <a:schemeClr val="accent1"/>
          </a:solidFill>
          <a:ln w="22225" cap="flat" cmpd="sng" algn="ctr">
            <a:solidFill>
              <a:schemeClr val="accent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849044" y="2642319"/>
            <a:ext cx="3866971" cy="338554"/>
          </a:xfrm>
          <a:prstGeom prst="rect">
            <a:avLst/>
          </a:prstGeom>
          <a:noFill/>
        </p:spPr>
        <p:txBody>
          <a:bodyPr wrap="square" rtlCol="0">
            <a:spAutoFit/>
          </a:bodyPr>
          <a:lstStyle/>
          <a:p>
            <a:pPr algn="ctr"/>
            <a:r>
              <a:rPr lang="el-GR" sz="1600" dirty="0" smtClean="0">
                <a:latin typeface="Cambria" panose="02040503050406030204" pitchFamily="18" charset="0"/>
                <a:cs typeface="Times New Roman" panose="02020603050405020304" pitchFamily="18" charset="0"/>
              </a:rPr>
              <a:t>Ζώνη παραγωγής καλαμποκιού</a:t>
            </a:r>
            <a:r>
              <a:rPr lang="el-GR" sz="1600" dirty="0" smtClean="0">
                <a:latin typeface="Gambria"/>
                <a:cs typeface="Times New Roman" panose="02020603050405020304" pitchFamily="18" charset="0"/>
              </a:rPr>
              <a:t>.</a:t>
            </a:r>
            <a:endParaRPr lang="el-GR" sz="1600" dirty="0">
              <a:latin typeface="Gambria"/>
              <a:cs typeface="Times New Roman" panose="02020603050405020304" pitchFamily="18" charset="0"/>
            </a:endParaRPr>
          </a:p>
        </p:txBody>
      </p:sp>
      <p:sp>
        <p:nvSpPr>
          <p:cNvPr id="18" name="TextBox 17"/>
          <p:cNvSpPr txBox="1"/>
          <p:nvPr/>
        </p:nvSpPr>
        <p:spPr>
          <a:xfrm>
            <a:off x="5088760" y="2611753"/>
            <a:ext cx="2599338" cy="338554"/>
          </a:xfrm>
          <a:prstGeom prst="rect">
            <a:avLst/>
          </a:prstGeom>
          <a:noFill/>
        </p:spPr>
        <p:txBody>
          <a:bodyPr wrap="square" rtlCol="0">
            <a:spAutoFit/>
          </a:bodyPr>
          <a:lstStyle/>
          <a:p>
            <a:pPr algn="ctr"/>
            <a:r>
              <a:rPr lang="el-GR" sz="1600" dirty="0" smtClean="0">
                <a:latin typeface="Cambria" panose="02040503050406030204" pitchFamily="18" charset="0"/>
                <a:cs typeface="Times New Roman" panose="02020603050405020304" pitchFamily="18" charset="0"/>
              </a:rPr>
              <a:t>Ζώνη παραγωγής σόγιας</a:t>
            </a:r>
            <a:r>
              <a:rPr lang="el-GR" sz="1600" dirty="0" smtClean="0">
                <a:latin typeface="Times New Roman" panose="02020603050405020304" pitchFamily="18" charset="0"/>
                <a:cs typeface="Times New Roman" panose="02020603050405020304" pitchFamily="18" charset="0"/>
              </a:rPr>
              <a:t>.</a:t>
            </a:r>
            <a:endParaRPr lang="el-GR"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4184915" y="2650225"/>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1100" b="0" i="1" smtClean="0">
                          <a:latin typeface="Cambria Math"/>
                        </a:rPr>
                        <m:t>2.5</m:t>
                      </m:r>
                      <m:r>
                        <a:rPr lang="el-GR" sz="1100" b="0" i="1" smtClean="0">
                          <a:latin typeface="Cambria Math"/>
                          <a:ea typeface="Cambria Math"/>
                        </a:rPr>
                        <m:t>°× 5°</m:t>
                      </m:r>
                    </m:oMath>
                  </m:oMathPara>
                </a14:m>
                <a:endParaRPr lang="el-GR" sz="11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84915" y="2650225"/>
                <a:ext cx="792088" cy="261610"/>
              </a:xfrm>
              <a:prstGeom prst="rect">
                <a:avLst/>
              </a:prstGeom>
              <a:blipFill rotWithShape="1">
                <a:blip r:embed="rId6"/>
                <a:stretch>
                  <a:fillRect/>
                </a:stretch>
              </a:blipFill>
            </p:spPr>
            <p:txBody>
              <a:bodyPr/>
              <a:lstStyle/>
              <a:p>
                <a:r>
                  <a:rPr lang="el-GR">
                    <a:noFill/>
                  </a:rPr>
                  <a:t> </a:t>
                </a:r>
              </a:p>
            </p:txBody>
          </p:sp>
        </mc:Fallback>
      </mc:AlternateContent>
      <p:sp>
        <p:nvSpPr>
          <p:cNvPr id="20" name="TextBox 19"/>
          <p:cNvSpPr txBox="1"/>
          <p:nvPr/>
        </p:nvSpPr>
        <p:spPr>
          <a:xfrm>
            <a:off x="215516" y="4731659"/>
            <a:ext cx="2520280" cy="559590"/>
          </a:xfrm>
          <a:prstGeom prst="rect">
            <a:avLst/>
          </a:prstGeom>
          <a:solidFill>
            <a:schemeClr val="bg1">
              <a:lumMod val="85000"/>
            </a:schemeClr>
          </a:solidFill>
        </p:spPr>
        <p:txBody>
          <a:bodyPr wrap="square" lIns="66497" tIns="33249" rIns="66497" bIns="33249" rtlCol="0">
            <a:spAutoFit/>
          </a:bodyPr>
          <a:lstStyle/>
          <a:p>
            <a:pPr algn="ctr" fontAlgn="base">
              <a:spcBef>
                <a:spcPct val="0"/>
              </a:spcBef>
              <a:spcAft>
                <a:spcPct val="0"/>
              </a:spcAft>
            </a:pPr>
            <a:r>
              <a:rPr lang="el-GR" sz="1600" dirty="0" smtClean="0">
                <a:latin typeface="Cambria" panose="02040503050406030204" pitchFamily="18" charset="0"/>
              </a:rPr>
              <a:t>200 σταθμοί στην περιοχή παραγωγής καλαμποκιού</a:t>
            </a:r>
            <a:endParaRPr lang="en-GB" sz="1600" dirty="0">
              <a:solidFill>
                <a:srgbClr val="000000"/>
              </a:solidFill>
              <a:latin typeface="Cambria" panose="02040503050406030204" pitchFamily="18" charset="0"/>
            </a:endParaRPr>
          </a:p>
        </p:txBody>
      </p:sp>
      <p:sp>
        <p:nvSpPr>
          <p:cNvPr id="21" name="TextBox 20"/>
          <p:cNvSpPr txBox="1"/>
          <p:nvPr/>
        </p:nvSpPr>
        <p:spPr>
          <a:xfrm>
            <a:off x="3303023" y="4379102"/>
            <a:ext cx="2561121" cy="923330"/>
          </a:xfrm>
          <a:prstGeom prst="rect">
            <a:avLst/>
          </a:prstGeom>
          <a:noFill/>
          <a:ln w="31750">
            <a:solidFill>
              <a:schemeClr val="accent1">
                <a:lumMod val="25000"/>
              </a:schemeClr>
            </a:solidFill>
          </a:ln>
        </p:spPr>
        <p:txBody>
          <a:bodyPr wrap="square" rtlCol="0">
            <a:spAutoFit/>
          </a:bodyPr>
          <a:lstStyle/>
          <a:p>
            <a:pPr algn="ctr"/>
            <a:r>
              <a:rPr lang="el-GR" dirty="0">
                <a:latin typeface="Cambria" panose="02040503050406030204" pitchFamily="18" charset="0"/>
                <a:cs typeface="Times New Roman" panose="02020603050405020304" pitchFamily="18" charset="0"/>
              </a:rPr>
              <a:t>Ημερήσιες χρονοσειρές </a:t>
            </a:r>
            <a:r>
              <a:rPr lang="el-GR" dirty="0" smtClean="0">
                <a:latin typeface="Cambria" panose="02040503050406030204" pitchFamily="18" charset="0"/>
                <a:cs typeface="Times New Roman" panose="02020603050405020304" pitchFamily="18" charset="0"/>
              </a:rPr>
              <a:t>κατακρήμνισης</a:t>
            </a:r>
          </a:p>
          <a:p>
            <a:pPr algn="ctr"/>
            <a:r>
              <a:rPr lang="el-GR" dirty="0" smtClean="0">
                <a:latin typeface="Cambria" panose="02040503050406030204" pitchFamily="18" charset="0"/>
                <a:cs typeface="Times New Roman" panose="02020603050405020304" pitchFamily="18" charset="0"/>
              </a:rPr>
              <a:t> </a:t>
            </a:r>
            <a:r>
              <a:rPr lang="el-GR" dirty="0">
                <a:latin typeface="Cambria" panose="02040503050406030204" pitchFamily="18" charset="0"/>
                <a:cs typeface="Times New Roman" panose="02020603050405020304" pitchFamily="18" charset="0"/>
              </a:rPr>
              <a:t>(</a:t>
            </a:r>
            <a:r>
              <a:rPr lang="el-GR" dirty="0" smtClean="0">
                <a:latin typeface="Cambria" panose="02040503050406030204" pitchFamily="18" charset="0"/>
                <a:cs typeface="Times New Roman" panose="02020603050405020304" pitchFamily="18" charset="0"/>
              </a:rPr>
              <a:t>1897-2012)</a:t>
            </a:r>
            <a:endParaRPr lang="el-GR" dirty="0">
              <a:latin typeface="Cambria" panose="02040503050406030204" pitchFamily="18" charset="0"/>
              <a:cs typeface="Times New Roman" panose="02020603050405020304" pitchFamily="18" charset="0"/>
            </a:endParaRPr>
          </a:p>
        </p:txBody>
      </p:sp>
      <p:cxnSp>
        <p:nvCxnSpPr>
          <p:cNvPr id="22" name="Ευθύγραμμο βέλος σύνδεσης 21"/>
          <p:cNvCxnSpPr>
            <a:endCxn id="21" idx="1"/>
          </p:cNvCxnSpPr>
          <p:nvPr/>
        </p:nvCxnSpPr>
        <p:spPr bwMode="auto">
          <a:xfrm>
            <a:off x="2772498" y="4119214"/>
            <a:ext cx="530525" cy="721553"/>
          </a:xfrm>
          <a:prstGeom prst="straightConnector1">
            <a:avLst/>
          </a:prstGeom>
          <a:solidFill>
            <a:schemeClr val="accent1"/>
          </a:solidFill>
          <a:ln w="22225" cap="flat" cmpd="sng" algn="ctr">
            <a:solidFill>
              <a:schemeClr val="accent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Ευθύγραμμο βέλος σύνδεσης 22"/>
          <p:cNvCxnSpPr>
            <a:endCxn id="21" idx="3"/>
          </p:cNvCxnSpPr>
          <p:nvPr/>
        </p:nvCxnSpPr>
        <p:spPr bwMode="auto">
          <a:xfrm flipH="1">
            <a:off x="5864144" y="4129660"/>
            <a:ext cx="433540" cy="711107"/>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Ευθύγραμμο βέλος σύνδεσης 23"/>
          <p:cNvCxnSpPr>
            <a:stCxn id="21" idx="2"/>
            <a:endCxn id="8" idx="0"/>
          </p:cNvCxnSpPr>
          <p:nvPr/>
        </p:nvCxnSpPr>
        <p:spPr bwMode="auto">
          <a:xfrm flipH="1">
            <a:off x="4580961" y="5302432"/>
            <a:ext cx="2623" cy="278489"/>
          </a:xfrm>
          <a:prstGeom prst="straightConnector1">
            <a:avLst/>
          </a:prstGeom>
          <a:solidFill>
            <a:schemeClr val="accent1"/>
          </a:solidFill>
          <a:ln w="22225" cap="flat" cmpd="sng" algn="ctr">
            <a:solidFill>
              <a:schemeClr val="accent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1912548" y="6237312"/>
            <a:ext cx="5336823" cy="369332"/>
          </a:xfrm>
          <a:prstGeom prst="rect">
            <a:avLst/>
          </a:prstGeom>
          <a:noFill/>
          <a:ln w="31750">
            <a:solidFill>
              <a:schemeClr val="accent1">
                <a:lumMod val="25000"/>
              </a:schemeClr>
            </a:solidFill>
          </a:ln>
        </p:spPr>
        <p:txBody>
          <a:bodyPr wrap="square" rtlCol="0">
            <a:spAutoFit/>
          </a:bodyPr>
          <a:lstStyle/>
          <a:p>
            <a:pPr algn="ctr"/>
            <a:r>
              <a:rPr lang="el-GR" dirty="0" smtClean="0">
                <a:latin typeface="Cambria" panose="02040503050406030204" pitchFamily="18" charset="0"/>
              </a:rPr>
              <a:t>Μηνιαίες χρονοσειρές κατακρήμνισης</a:t>
            </a:r>
            <a:endParaRPr lang="el-GR" dirty="0">
              <a:latin typeface="Cambria" panose="02040503050406030204" pitchFamily="18" charset="0"/>
            </a:endParaRPr>
          </a:p>
        </p:txBody>
      </p:sp>
      <p:cxnSp>
        <p:nvCxnSpPr>
          <p:cNvPr id="26" name="Ευθύγραμμο βέλος σύνδεσης 25"/>
          <p:cNvCxnSpPr>
            <a:stCxn id="8" idx="2"/>
            <a:endCxn id="25" idx="0"/>
          </p:cNvCxnSpPr>
          <p:nvPr/>
        </p:nvCxnSpPr>
        <p:spPr bwMode="auto">
          <a:xfrm flipH="1">
            <a:off x="4580960" y="5950253"/>
            <a:ext cx="1" cy="287059"/>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1530" y="3266459"/>
            <a:ext cx="2448000" cy="14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435305" y="4840767"/>
            <a:ext cx="2507297" cy="559590"/>
          </a:xfrm>
          <a:prstGeom prst="rect">
            <a:avLst/>
          </a:prstGeom>
          <a:solidFill>
            <a:schemeClr val="bg1">
              <a:lumMod val="85000"/>
            </a:schemeClr>
          </a:solidFill>
        </p:spPr>
        <p:txBody>
          <a:bodyPr wrap="square" lIns="66497" tIns="33249" rIns="66497" bIns="33249" rtlCol="0">
            <a:spAutoFit/>
          </a:bodyPr>
          <a:lstStyle/>
          <a:p>
            <a:pPr algn="ctr"/>
            <a:r>
              <a:rPr lang="el-GR" sz="1600" dirty="0" smtClean="0">
                <a:latin typeface="Cambria" panose="02040503050406030204" pitchFamily="18" charset="0"/>
              </a:rPr>
              <a:t>150 σταθμοί στην περιοχή παραγωγής σόγιας.</a:t>
            </a:r>
            <a:endParaRPr lang="el-GR" sz="1600" dirty="0">
              <a:latin typeface="Cambria" panose="02040503050406030204" pitchFamily="18" charset="0"/>
            </a:endParaRPr>
          </a:p>
        </p:txBody>
      </p:sp>
      <p:sp>
        <p:nvSpPr>
          <p:cNvPr id="2" name="Ορθογώνιο 1"/>
          <p:cNvSpPr/>
          <p:nvPr/>
        </p:nvSpPr>
        <p:spPr>
          <a:xfrm>
            <a:off x="7688099" y="834343"/>
            <a:ext cx="1230964" cy="1815882"/>
          </a:xfrm>
          <a:prstGeom prst="rect">
            <a:avLst/>
          </a:prstGeom>
        </p:spPr>
        <p:txBody>
          <a:bodyPr wrap="square">
            <a:spAutoFit/>
          </a:bodyPr>
          <a:lstStyle/>
          <a:p>
            <a:pPr algn="ctr"/>
            <a:r>
              <a:rPr lang="el-GR" sz="1400" i="1" dirty="0" smtClean="0">
                <a:latin typeface="Cambria" panose="02040503050406030204" pitchFamily="18" charset="0"/>
              </a:rPr>
              <a:t>(Πηγή: </a:t>
            </a:r>
            <a:r>
              <a:rPr lang="en-GB" sz="1400" i="1" dirty="0" smtClean="0">
                <a:latin typeface="Cambria" panose="02040503050406030204" pitchFamily="18" charset="0"/>
              </a:rPr>
              <a:t>USDA</a:t>
            </a:r>
            <a:r>
              <a:rPr lang="en-GB" sz="1400" i="1" dirty="0">
                <a:latin typeface="Cambria" panose="02040503050406030204" pitchFamily="18" charset="0"/>
              </a:rPr>
              <a:t>, Agricultural weather Assessments</a:t>
            </a:r>
          </a:p>
          <a:p>
            <a:pPr algn="ctr"/>
            <a:r>
              <a:rPr lang="en-GB" sz="1400" i="1" dirty="0">
                <a:latin typeface="Cambria" panose="02040503050406030204" pitchFamily="18" charset="0"/>
              </a:rPr>
              <a:t> </a:t>
            </a:r>
            <a:r>
              <a:rPr lang="en-GB" sz="1400" i="1" dirty="0" smtClean="0">
                <a:latin typeface="Cambria" panose="02040503050406030204" pitchFamily="18" charset="0"/>
              </a:rPr>
              <a:t>World </a:t>
            </a:r>
            <a:r>
              <a:rPr lang="en-GB" sz="1400" i="1" dirty="0">
                <a:latin typeface="Cambria" panose="02040503050406030204" pitchFamily="18" charset="0"/>
              </a:rPr>
              <a:t>Agricultural Outlook </a:t>
            </a:r>
            <a:r>
              <a:rPr lang="en-GB" sz="1400" i="1" dirty="0" smtClean="0">
                <a:latin typeface="Cambria" panose="02040503050406030204" pitchFamily="18" charset="0"/>
              </a:rPr>
              <a:t>Board</a:t>
            </a:r>
            <a:r>
              <a:rPr lang="el-GR" sz="1400" i="1" dirty="0" smtClean="0">
                <a:latin typeface="Cambria" panose="02040503050406030204" pitchFamily="18" charset="0"/>
              </a:rPr>
              <a:t>)</a:t>
            </a:r>
            <a:endParaRPr lang="el-GR" sz="1400" i="1" dirty="0">
              <a:latin typeface="Cambria" panose="02040503050406030204" pitchFamily="18" charset="0"/>
            </a:endParaRPr>
          </a:p>
        </p:txBody>
      </p:sp>
    </p:spTree>
    <p:extLst>
      <p:ext uri="{BB962C8B-B14F-4D97-AF65-F5344CB8AC3E}">
        <p14:creationId xmlns:p14="http://schemas.microsoft.com/office/powerpoint/2010/main" val="3829896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_140W_90H_12Slides">
  <a:themeElements>
    <a:clrScheme name="Poster_140W_90H_12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ster_140W_90H_12Slide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44600" rtl="0" eaLnBrk="1" fontAlgn="base" latinLnBrk="0" hangingPunct="1">
          <a:lnSpc>
            <a:spcPct val="100000"/>
          </a:lnSpc>
          <a:spcBef>
            <a:spcPct val="0"/>
          </a:spcBef>
          <a:spcAft>
            <a:spcPct val="0"/>
          </a:spcAft>
          <a:buClrTx/>
          <a:buSzTx/>
          <a:buFontTx/>
          <a:buNone/>
          <a:tabLst/>
          <a:defRPr kumimoji="0" lang="el-GR"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44600" rtl="0" eaLnBrk="1" fontAlgn="base" latinLnBrk="0" hangingPunct="1">
          <a:lnSpc>
            <a:spcPct val="100000"/>
          </a:lnSpc>
          <a:spcBef>
            <a:spcPct val="0"/>
          </a:spcBef>
          <a:spcAft>
            <a:spcPct val="0"/>
          </a:spcAft>
          <a:buClrTx/>
          <a:buSzTx/>
          <a:buFontTx/>
          <a:buNone/>
          <a:tabLst/>
          <a:defRPr kumimoji="0" lang="el-GR" sz="2500" b="0" i="0" u="none" strike="noStrike" cap="none" normalizeH="0" baseline="0" smtClean="0">
            <a:ln>
              <a:noFill/>
            </a:ln>
            <a:solidFill>
              <a:schemeClr val="tx1"/>
            </a:solidFill>
            <a:effectLst/>
            <a:latin typeface="Arial" charset="0"/>
          </a:defRPr>
        </a:defPPr>
      </a:lstStyle>
    </a:lnDef>
  </a:objectDefaults>
  <a:extraClrSchemeLst>
    <a:extraClrScheme>
      <a:clrScheme name="Poster_140W_90H_12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ster_140W_90H_12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ster_140W_90H_12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ster_140W_90H_12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ster_140W_90H_12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ster_140W_90H_12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ster_140W_90H_12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ster_140W_90H_12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ster_140W_90H_12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ster_140W_90H_12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ster_140W_90H_12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ster_140W_90H_12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2648</TotalTime>
  <Words>1411</Words>
  <Application>Microsoft Office PowerPoint</Application>
  <PresentationFormat>Προβολή στην οθόνη (4:3)</PresentationFormat>
  <Paragraphs>185</Paragraphs>
  <Slides>20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Poster_140W_90H_12Slides</vt:lpstr>
      <vt:lpstr>Παρουσίαση του PowerPoint</vt:lpstr>
      <vt:lpstr>Διάρθρωση της παρουσίασης</vt:lpstr>
      <vt:lpstr>Εισαγωγή</vt:lpstr>
      <vt:lpstr>Στόχος</vt:lpstr>
      <vt:lpstr>Οικονομικά δεδομένα </vt:lpstr>
      <vt:lpstr>Στατιστική επεξεργασία</vt:lpstr>
      <vt:lpstr>Στατιστική επεξεργασία</vt:lpstr>
      <vt:lpstr>Στατιστική επεξεργασία</vt:lpstr>
      <vt:lpstr>Δεδομένα κατακρημνίσεων</vt:lpstr>
      <vt:lpstr>Στατιστική Επεξεργασία </vt:lpstr>
      <vt:lpstr>Συνδυαστική ανάλυση</vt:lpstr>
      <vt:lpstr>Δείκτης Τυποποιημένης Βροχόπτωσης (Standardized Precipitation Index) </vt:lpstr>
      <vt:lpstr>Ετεροσυσχέτιση SPI με τιμές καλαμποκιού</vt:lpstr>
      <vt:lpstr>Δείκτης Ανωμαλίας Υγρασίας Palmer Z </vt:lpstr>
      <vt:lpstr>Ετεροσυσχέτιση Palmer Z με τιμές σόγιας</vt:lpstr>
      <vt:lpstr>Συμπεράσματα</vt:lpstr>
      <vt:lpstr>Συμπεράσματα</vt:lpstr>
      <vt:lpstr>Συμπεράσματα</vt:lpstr>
      <vt:lpstr>Βιβλιογραφικές Αναφορές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Βασειλια</dc:creator>
  <cp:lastModifiedBy>Βασειλια</cp:lastModifiedBy>
  <cp:revision>89</cp:revision>
  <dcterms:created xsi:type="dcterms:W3CDTF">2014-05-04T18:08:47Z</dcterms:created>
  <dcterms:modified xsi:type="dcterms:W3CDTF">2014-06-11T14:31:24Z</dcterms:modified>
</cp:coreProperties>
</file>