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  <p:sldMasterId id="2147484308" r:id="rId2"/>
  </p:sldMasterIdLst>
  <p:notesMasterIdLst>
    <p:notesMasterId r:id="rId33"/>
  </p:notesMasterIdLst>
  <p:sldIdLst>
    <p:sldId id="295" r:id="rId3"/>
    <p:sldId id="257" r:id="rId4"/>
    <p:sldId id="294" r:id="rId5"/>
    <p:sldId id="258" r:id="rId6"/>
    <p:sldId id="267" r:id="rId7"/>
    <p:sldId id="260" r:id="rId8"/>
    <p:sldId id="288" r:id="rId9"/>
    <p:sldId id="259" r:id="rId10"/>
    <p:sldId id="289" r:id="rId11"/>
    <p:sldId id="264" r:id="rId12"/>
    <p:sldId id="265" r:id="rId13"/>
    <p:sldId id="290" r:id="rId14"/>
    <p:sldId id="291" r:id="rId15"/>
    <p:sldId id="262" r:id="rId16"/>
    <p:sldId id="269" r:id="rId17"/>
    <p:sldId id="270" r:id="rId18"/>
    <p:sldId id="271" r:id="rId19"/>
    <p:sldId id="272" r:id="rId20"/>
    <p:sldId id="274" r:id="rId21"/>
    <p:sldId id="273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4" autoAdjust="0"/>
    <p:restoredTop sz="93084" autoAdjust="0"/>
  </p:normalViewPr>
  <p:slideViewPr>
    <p:cSldViewPr>
      <p:cViewPr varScale="1">
        <p:scale>
          <a:sx n="85" d="100"/>
          <a:sy n="85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5F69-8F3D-4B4F-B0C8-84233FA2C57C}" type="datetimeFigureOut">
              <a:rPr lang="en-US" smtClean="0"/>
              <a:t>21-Mar-17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5CCDB-41F7-417A-991F-C568E382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0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5CCDB-41F7-417A-991F-C568E382E9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5CCDB-41F7-417A-991F-C568E382E9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7F59-C887-4FD9-A104-21051BD50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21-Mar-17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2E-0903-49CD-8BCA-3843DC4AE1C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58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7F59-C887-4FD9-A104-21051BD50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21-Mar-17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2E-0903-49CD-8BCA-3843DC4AE1C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34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7F59-C887-4FD9-A104-21051BD50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21-Mar-17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2E-0903-49CD-8BCA-3843DC4AE1C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0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7F59-C887-4FD9-A104-21051BD50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21-Mar-17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2E-0903-49CD-8BCA-3843DC4AE1C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33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7F59-C887-4FD9-A104-21051BD50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21-Mar-17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2E-0903-49CD-8BCA-3843DC4AE1C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7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7F59-C887-4FD9-A104-21051BD50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21-Mar-17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2E-0903-49CD-8BCA-3843DC4AE1C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53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7F59-C887-4FD9-A104-21051BD50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21-Mar-17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2E-0903-49CD-8BCA-3843DC4AE1C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9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7F59-C887-4FD9-A104-21051BD50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21-Mar-17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2E-0903-49CD-8BCA-3843DC4AE1C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7F59-C887-4FD9-A104-21051BD50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21-Mar-17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2E-0903-49CD-8BCA-3843DC4AE1C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29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7F59-C887-4FD9-A104-21051BD50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21-Mar-17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2E-0903-49CD-8BCA-3843DC4AE1C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39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7F59-C887-4FD9-A104-21051BD50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21-Mar-17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32E-0903-49CD-8BCA-3843DC4AE1C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5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07F59-C887-4FD9-A104-21051BD5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21-Mar-17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932E-0903-49CD-8BCA-3843DC4A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3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3999" cy="480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442"/>
            <a:ext cx="1447800" cy="1431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8039" y="420449"/>
            <a:ext cx="609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</a:t>
            </a:r>
            <a:r>
              <a:rPr lang="el-GR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ΘΝΙΚΟ </a:t>
            </a:r>
            <a:r>
              <a:rPr lang="el-GR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ΜΕΤΣΟΒΙΟ ΠΟΛΥΤΕΧΝΕΙΟ</a:t>
            </a:r>
            <a:endParaRPr lang="en-US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ΣΧΟΛΗ ΠΟΛΙΤΙΚΩΝ ΜΗΧΑΝΙΚΩΝ</a:t>
            </a:r>
            <a:endParaRPr lang="en-US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ΤΟΜΕΑΣ ΥΔΑΤΙΚΩΝ ΠΟΡΩΝ &amp; ΠΕΡΙΒΑΛΛΟΝΤΟΣ</a:t>
            </a:r>
            <a:endParaRPr lang="en-US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350" y="4267200"/>
            <a:ext cx="4572001" cy="1600199"/>
          </a:xfrm>
        </p:spPr>
        <p:txBody>
          <a:bodyPr>
            <a:noAutofit/>
          </a:bodyPr>
          <a:lstStyle/>
          <a:p>
            <a:pPr algn="l"/>
            <a:r>
              <a:rPr lang="el-GR" sz="4400" dirty="0" smtClean="0">
                <a:effectLst/>
              </a:rPr>
              <a:t>Προσομοίωση</a:t>
            </a:r>
            <a:r>
              <a:rPr lang="el-GR" sz="4400" dirty="0">
                <a:effectLst/>
              </a:rPr>
              <a:t> </a:t>
            </a:r>
            <a:r>
              <a:rPr lang="el-GR" sz="4400" dirty="0" smtClean="0">
                <a:effectLst/>
              </a:rPr>
              <a:t>ιστορικής </a:t>
            </a:r>
            <a:r>
              <a:rPr lang="el-GR" sz="4400" dirty="0">
                <a:effectLst/>
              </a:rPr>
              <a:t>χρονοσειράς</a:t>
            </a:r>
            <a:endParaRPr lang="en-US" sz="4400" dirty="0"/>
          </a:p>
        </p:txBody>
      </p:sp>
      <p:pic>
        <p:nvPicPr>
          <p:cNvPr id="3074" name="Chart 1"/>
          <p:cNvPicPr>
            <a:picLocks noGrp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533900" cy="29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57200"/>
            <a:ext cx="4229101" cy="29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rt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554"/>
            <a:ext cx="4533900" cy="30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267200" y="13716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2472689" y="34290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239" y="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Σταθμός</a:t>
            </a:r>
            <a:r>
              <a:rPr lang="el-GR" sz="2400" b="1" dirty="0" smtClean="0"/>
              <a:t>: </a:t>
            </a:r>
            <a:r>
              <a:rPr lang="el-GR" sz="2400" b="1" dirty="0"/>
              <a:t>Αλή Εφέντη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2529" y="82629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11/12/1973 – 02/02/1979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64162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/>
              <a:t>Αρκετά καλή προσέγγιση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9350" y="56929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/>
              <a:t>Αρκετά καλή προσέγγιση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082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3" grpId="0"/>
      <p:bldP spid="5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3" y="219105"/>
            <a:ext cx="7579112" cy="1143000"/>
          </a:xfrm>
        </p:spPr>
        <p:txBody>
          <a:bodyPr>
            <a:noAutofit/>
          </a:bodyPr>
          <a:lstStyle/>
          <a:p>
            <a:pPr algn="ctr"/>
            <a:r>
              <a:rPr lang="el-GR" sz="4400" dirty="0" smtClean="0"/>
              <a:t>Κλιμακόγραμμα &amp; </a:t>
            </a:r>
            <a:r>
              <a:rPr lang="en-US" sz="4400" dirty="0" smtClean="0"/>
              <a:t>Hurst</a:t>
            </a:r>
            <a:endParaRPr lang="en-US" sz="4400" dirty="0"/>
          </a:p>
        </p:txBody>
      </p:sp>
      <p:pic>
        <p:nvPicPr>
          <p:cNvPr id="4098" name="Char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0" y="1362105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89" y="1362105"/>
            <a:ext cx="5486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111189" y="1971705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6589" y="392424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Κλιμακόγραμμα:  </a:t>
            </a:r>
            <a:r>
              <a:rPr lang="el-GR" dirty="0"/>
              <a:t>στοχαστικό εργαλείο απεικόνισης εμμονικής συμπεριφοράς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1189" y="19717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= 0.83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239" y="502425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σημαίνει;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2116" y="5400705"/>
            <a:ext cx="66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l-GR" dirty="0" smtClean="0"/>
              <a:t>ια </a:t>
            </a:r>
            <a:r>
              <a:rPr lang="el-GR" dirty="0"/>
              <a:t>μεγάλη τιμή έχει μεγάλη πιθανότητα να ακολουθείται από μια μεγάλη τιμή και το αντίστοιχο για μικρότερες τιμές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5397189" y="4333904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68589" y="364810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ΕΜΜΟΝΗ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1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4" grpId="0"/>
      <p:bldP spid="6" grpId="0"/>
      <p:bldP spid="7" grpId="0"/>
      <p:bldP spid="10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97366"/>
            <a:ext cx="9372600" cy="1143000"/>
          </a:xfrm>
        </p:spPr>
        <p:txBody>
          <a:bodyPr>
            <a:noAutofit/>
          </a:bodyPr>
          <a:lstStyle/>
          <a:p>
            <a:pPr algn="ctr"/>
            <a:r>
              <a:rPr lang="el-GR" sz="4400" dirty="0"/>
              <a:t>Περιγραφή υδραυλικού μοντέλου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6452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LISFLOOD- FP: </a:t>
            </a:r>
            <a:r>
              <a:rPr lang="el-GR" sz="2400" dirty="0"/>
              <a:t>Πρωτότυπο </a:t>
            </a:r>
            <a:r>
              <a:rPr lang="el-GR" sz="2400" dirty="0" smtClean="0"/>
              <a:t>ψευδο-διδιάστατο μοντέλο</a:t>
            </a:r>
            <a:r>
              <a:rPr lang="en-US" sz="2400" dirty="0" smtClean="0"/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2" y="2187219"/>
            <a:ext cx="1549088" cy="1237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0410" y="2144275"/>
            <a:ext cx="7330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0070" indent="-514350">
              <a:buSzPct val="100000"/>
              <a:buFont typeface="Arial" panose="020B0604020202020204" pitchFamily="34" charset="0"/>
              <a:buChar char="•"/>
            </a:pPr>
            <a:r>
              <a:rPr lang="el-GR" sz="2000" dirty="0"/>
              <a:t>χρήση </a:t>
            </a:r>
            <a:r>
              <a:rPr lang="en-US" sz="2000" dirty="0"/>
              <a:t>Monte Carlo </a:t>
            </a:r>
            <a:r>
              <a:rPr lang="el-GR" sz="2000" dirty="0"/>
              <a:t>ανάλυσης </a:t>
            </a:r>
            <a:endParaRPr lang="en-US" sz="2000" dirty="0" smtClean="0"/>
          </a:p>
          <a:p>
            <a:pPr marL="560070" indent="-514350">
              <a:buSzPct val="100000"/>
              <a:buFont typeface="Arial" panose="020B0604020202020204" pitchFamily="34" charset="0"/>
              <a:buChar char="•"/>
            </a:pPr>
            <a:r>
              <a:rPr lang="el-GR" sz="2000" dirty="0" smtClean="0"/>
              <a:t>χρήση </a:t>
            </a:r>
            <a:r>
              <a:rPr lang="el-GR" sz="2000" dirty="0"/>
              <a:t>μη μόνιμης ροής</a:t>
            </a:r>
          </a:p>
          <a:p>
            <a:pPr marL="560070" indent="-514350">
              <a:buSzPct val="100000"/>
              <a:buFont typeface="Arial" panose="020B0604020202020204" pitchFamily="34" charset="0"/>
              <a:buChar char="•"/>
            </a:pPr>
            <a:r>
              <a:rPr lang="el-GR" sz="2000" dirty="0"/>
              <a:t>χρήση τοπογραφικού αναγλύφου σε μορφής πλέγματος</a:t>
            </a:r>
          </a:p>
          <a:p>
            <a:pPr marL="560070" indent="-514350">
              <a:buSzPct val="100000"/>
              <a:buFont typeface="Arial" panose="020B0604020202020204" pitchFamily="34" charset="0"/>
              <a:buChar char="•"/>
            </a:pPr>
            <a:r>
              <a:rPr lang="el-GR" sz="2000" dirty="0"/>
              <a:t>δίνει εκτιμήσεις πιο κοντά στην </a:t>
            </a:r>
            <a:r>
              <a:rPr lang="el-GR" sz="2000" dirty="0" smtClean="0"/>
              <a:t>πραγματικότητα</a:t>
            </a:r>
            <a:endParaRPr lang="en-US" sz="2000" dirty="0"/>
          </a:p>
        </p:txBody>
      </p:sp>
      <p:sp>
        <p:nvSpPr>
          <p:cNvPr id="13" name="Flowchart: Sequential Access Storage 12"/>
          <p:cNvSpPr/>
          <p:nvPr/>
        </p:nvSpPr>
        <p:spPr>
          <a:xfrm>
            <a:off x="445122" y="3886200"/>
            <a:ext cx="1752600" cy="1295400"/>
          </a:xfrm>
          <a:prstGeom prst="flowChartMagnetic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1322" y="421073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Θεωρητικό </a:t>
            </a:r>
          </a:p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πλαίσιο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41148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Εφαρμόζει τη </a:t>
            </a:r>
            <a:r>
              <a:rPr lang="el-GR" sz="2000" dirty="0" smtClean="0"/>
              <a:t>μονοδιάστατη </a:t>
            </a:r>
            <a:r>
              <a:rPr lang="el-GR" sz="2000" dirty="0"/>
              <a:t>ανάλυση σε δύο </a:t>
            </a:r>
            <a:r>
              <a:rPr lang="el-GR" sz="2000" dirty="0" smtClean="0"/>
              <a:t>διευθύνσεις</a:t>
            </a:r>
          </a:p>
          <a:p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</a:t>
            </a:r>
            <a:r>
              <a:rPr lang="el-GR" sz="2000" dirty="0" smtClean="0"/>
              <a:t> συνδυάζονται </a:t>
            </a:r>
            <a:r>
              <a:rPr lang="el-GR" sz="2000" dirty="0"/>
              <a:t>μέσω μίας σχέσης </a:t>
            </a:r>
            <a:r>
              <a:rPr lang="el-GR" sz="2000" dirty="0" smtClean="0"/>
              <a:t>συνέχειας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98" y="5214044"/>
            <a:ext cx="3585678" cy="1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51864" y="571499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1864" y="621493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132" y="5714994"/>
            <a:ext cx="351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εξ.συνέχειας </a:t>
            </a:r>
            <a:r>
              <a:rPr lang="el-GR" dirty="0"/>
              <a:t>και </a:t>
            </a:r>
            <a:r>
              <a:rPr lang="el-GR" dirty="0" smtClean="0"/>
              <a:t>ποσότητας κίνησης (ορμής)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120376" y="5815218"/>
            <a:ext cx="808464" cy="2998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3" grpId="0" animBg="1"/>
      <p:bldP spid="14" grpId="0"/>
      <p:bldP spid="15" grpId="0"/>
      <p:bldP spid="16" grpId="0"/>
      <p:bldP spid="18" grpId="0"/>
      <p:bldP spid="19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5867400"/>
            <a:ext cx="3657600" cy="914400"/>
          </a:xfrm>
        </p:spPr>
        <p:txBody>
          <a:bodyPr/>
          <a:lstStyle/>
          <a:p>
            <a:r>
              <a:rPr lang="el-GR" sz="4800" dirty="0"/>
              <a:t>Συνέχεια</a:t>
            </a:r>
            <a:endParaRPr lang="en-US" dirty="0"/>
          </a:p>
        </p:txBody>
      </p:sp>
      <p:pic>
        <p:nvPicPr>
          <p:cNvPr id="3074" name="Picture 2" descr="5paradei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4" y="319667"/>
            <a:ext cx="7203688" cy="433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657490"/>
            <a:ext cx="83150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l-GR" sz="2000" b="1" dirty="0"/>
              <a:t>Δεδομένα εισόδου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γεωμετρία </a:t>
            </a:r>
            <a:r>
              <a:rPr lang="el-GR" dirty="0"/>
              <a:t>των πλημμυρικών πεδίων , </a:t>
            </a:r>
            <a:r>
              <a:rPr lang="el-GR" i="1" dirty="0"/>
              <a:t>.</a:t>
            </a:r>
            <a:r>
              <a:rPr lang="en-US" i="1" dirty="0" err="1"/>
              <a:t>dem.ascii</a:t>
            </a:r>
            <a:endParaRPr lang="el-GR" i="1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τιμή του συντελεστή τραχύτητας Manning </a:t>
            </a:r>
            <a:r>
              <a:rPr lang="el-GR" dirty="0" smtClean="0"/>
              <a:t>πλημμυρικών </a:t>
            </a:r>
            <a:r>
              <a:rPr lang="el-GR" dirty="0"/>
              <a:t>πεδίων, </a:t>
            </a:r>
            <a:r>
              <a:rPr lang="en-US" i="1" dirty="0"/>
              <a:t>.</a:t>
            </a:r>
            <a:r>
              <a:rPr lang="en-US" i="1" dirty="0" err="1"/>
              <a:t>n.ascii</a:t>
            </a:r>
            <a:endParaRPr lang="el-GR" i="1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γεωμετρία του καναλιού, </a:t>
            </a:r>
            <a:r>
              <a:rPr lang="en-US" i="1" dirty="0"/>
              <a:t>.river</a:t>
            </a:r>
            <a:endParaRPr lang="el-GR" i="1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τα υδρολογικά δεδομένα, </a:t>
            </a:r>
            <a:r>
              <a:rPr lang="el-GR" i="1" dirty="0"/>
              <a:t>.</a:t>
            </a:r>
            <a:r>
              <a:rPr lang="en-US" i="1" dirty="0" err="1"/>
              <a:t>bdy</a:t>
            </a:r>
            <a:endParaRPr lang="el-GR" i="1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οι οριακές συνθήκες της ροής, </a:t>
            </a:r>
            <a:r>
              <a:rPr lang="en-US" i="1" dirty="0"/>
              <a:t>.</a:t>
            </a:r>
            <a:r>
              <a:rPr lang="en-US" i="1" dirty="0" err="1"/>
              <a:t>bci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190276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838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3733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962400" y="19027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646656"/>
            <a:ext cx="1966989" cy="25349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4342" y="350854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3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07" y="228600"/>
            <a:ext cx="8153400" cy="1143000"/>
          </a:xfrm>
        </p:spPr>
        <p:txBody>
          <a:bodyPr/>
          <a:lstStyle/>
          <a:p>
            <a:pPr algn="ctr"/>
            <a:r>
              <a:rPr lang="el-GR" sz="4400" dirty="0" smtClean="0"/>
              <a:t>Μια προτεινόμενη πρακτική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1277"/>
            <a:ext cx="6896102" cy="4359604"/>
          </a:xfrm>
        </p:spPr>
      </p:pic>
      <p:sp>
        <p:nvSpPr>
          <p:cNvPr id="3" name="Rectangle 2"/>
          <p:cNvSpPr/>
          <p:nvPr/>
        </p:nvSpPr>
        <p:spPr>
          <a:xfrm>
            <a:off x="5943600" y="2057399"/>
            <a:ext cx="3352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/>
              <a:t>σταθερή </a:t>
            </a:r>
            <a:r>
              <a:rPr lang="el-GR" sz="2000" dirty="0" smtClean="0"/>
              <a:t>ροή: 750 m</a:t>
            </a:r>
            <a:r>
              <a:rPr lang="el-GR" sz="2000" baseline="30000" dirty="0" smtClean="0"/>
              <a:t>3</a:t>
            </a:r>
            <a:r>
              <a:rPr lang="el-GR" sz="2000" dirty="0" smtClean="0"/>
              <a:t>/s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/>
              <a:t>50 </a:t>
            </a:r>
            <a:r>
              <a:rPr lang="el-GR" sz="2000" dirty="0" smtClean="0"/>
              <a:t>συνθετικές </a:t>
            </a:r>
            <a:r>
              <a:rPr lang="el-GR" sz="2000" dirty="0"/>
              <a:t>χρονοσειρές </a:t>
            </a:r>
            <a:r>
              <a:rPr lang="en-US" sz="2000" dirty="0"/>
              <a:t> </a:t>
            </a:r>
            <a:r>
              <a:rPr lang="en-US" sz="2000" dirty="0" smtClean="0"/>
              <a:t>Lognormal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/>
              <a:t>5Χ5 </a:t>
            </a:r>
            <a:r>
              <a:rPr lang="el-GR" sz="2000" dirty="0" smtClean="0"/>
              <a:t>ανάλυση Ψ.Μ.Ε</a:t>
            </a:r>
            <a:r>
              <a:rPr lang="el-GR" sz="2000" dirty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248400" y="4039377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Γαλάζια ζώνη: </a:t>
            </a:r>
            <a:r>
              <a:rPr lang="el-GR" dirty="0"/>
              <a:t>η παρατηρούμενη και προσομοιούμενη περιοχή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9999" y="494598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Πράσινη ζώνη: </a:t>
            </a:r>
            <a:r>
              <a:rPr lang="el-GR" dirty="0"/>
              <a:t>η μη παρατηρούμενη αλλά προσομοιούμενη περιοχή.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4107" y="5592311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Ροζ ζώνη: </a:t>
            </a:r>
            <a:r>
              <a:rPr lang="el-GR" dirty="0"/>
              <a:t>η παρατηρούμενη και μη – προσομοιούμενη περιοχή.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4107" y="5934539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Καφέ ζώνη: </a:t>
            </a:r>
            <a:r>
              <a:rPr lang="el-GR" dirty="0" smtClean="0"/>
              <a:t>η προμομοιούμενη </a:t>
            </a:r>
            <a:r>
              <a:rPr lang="el-GR" dirty="0"/>
              <a:t>από την ανάλυση ευασθησίας.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1541" y="630266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Μπλε ζώνη: </a:t>
            </a:r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συγχώνευση της γαλάζιας και καφέ ζώνης.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07" y="228600"/>
            <a:ext cx="8848493" cy="1143000"/>
          </a:xfrm>
        </p:spPr>
        <p:txBody>
          <a:bodyPr/>
          <a:lstStyle/>
          <a:p>
            <a:pPr algn="ctr"/>
            <a:r>
              <a:rPr lang="el-GR" sz="4400" dirty="0"/>
              <a:t>Εφαρμογή Ανάλυσης Αβεβαιότητας 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1962988"/>
            <a:ext cx="3886200" cy="533399"/>
          </a:xfrm>
        </p:spPr>
        <p:txBody>
          <a:bodyPr>
            <a:noAutofit/>
          </a:bodyPr>
          <a:lstStyle/>
          <a:p>
            <a:pPr marL="560070" indent="-514350">
              <a:buSzPct val="100000"/>
              <a:buFont typeface="+mj-lt"/>
              <a:buAutoNum type="romanLcPeriod"/>
            </a:pPr>
            <a:r>
              <a:rPr lang="el-GR" sz="2400" dirty="0"/>
              <a:t>Γεωμετρικά </a:t>
            </a:r>
            <a:r>
              <a:rPr lang="el-GR" sz="2400" dirty="0" smtClean="0"/>
              <a:t>δεδομένα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2523424" y="2496234"/>
            <a:ext cx="387505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1916" y="3047846"/>
            <a:ext cx="3310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i="1" dirty="0"/>
              <a:t>Ψηφιακό Μοντέλο </a:t>
            </a:r>
            <a:r>
              <a:rPr lang="el-GR" sz="2000" i="1" dirty="0" smtClean="0"/>
              <a:t>Εδάφους</a:t>
            </a:r>
          </a:p>
          <a:p>
            <a:r>
              <a:rPr lang="el-GR" sz="2000" i="1" dirty="0"/>
              <a:t>ανάλυσης 50m x 50m</a:t>
            </a:r>
          </a:p>
          <a:p>
            <a:endParaRPr lang="en-US" sz="20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53000" y="1904847"/>
            <a:ext cx="3886200" cy="53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indent="-514350">
              <a:buSzPct val="100000"/>
              <a:buFont typeface="+mj-lt"/>
              <a:buAutoNum type="romanLcPeriod" startAt="2"/>
            </a:pPr>
            <a:r>
              <a:rPr lang="el-GR" sz="2400" dirty="0" smtClean="0"/>
              <a:t>Συνθήκες Ροής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6464451" y="2438246"/>
            <a:ext cx="387505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03127" y="3105834"/>
            <a:ext cx="3931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Font typeface="Georgia" pitchFamily="18" charset="0"/>
              <a:buNone/>
            </a:pPr>
            <a:r>
              <a:rPr lang="el-GR" i="1" dirty="0" smtClean="0"/>
              <a:t>Μη </a:t>
            </a:r>
            <a:r>
              <a:rPr lang="el-GR" i="1" dirty="0"/>
              <a:t>μόνιμη ροή, </a:t>
            </a:r>
            <a:r>
              <a:rPr lang="el-GR" i="1" dirty="0" smtClean="0"/>
              <a:t>ωριαίες παροχές 150 </a:t>
            </a:r>
            <a:r>
              <a:rPr lang="el-GR" i="1" dirty="0"/>
              <a:t>ημέρων σε διάστημα 6 </a:t>
            </a:r>
            <a:r>
              <a:rPr lang="el-GR" i="1" dirty="0" smtClean="0"/>
              <a:t>χρόνων</a:t>
            </a:r>
            <a:endParaRPr lang="el-GR" i="1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746664" y="4442339"/>
            <a:ext cx="3886200" cy="53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indent="-514350">
              <a:buSzPct val="100000"/>
              <a:buFont typeface="+mj-lt"/>
              <a:buAutoNum type="romanLcPeriod" startAt="3"/>
            </a:pPr>
            <a:r>
              <a:rPr lang="el-GR" sz="2400" dirty="0" smtClean="0"/>
              <a:t>Παράμετροι ποταμού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>
            <a:off x="2496011" y="5016472"/>
            <a:ext cx="387505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7082" y="5665947"/>
            <a:ext cx="4200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i="1" dirty="0" smtClean="0"/>
              <a:t>Συνθετικές Χρονοσειρές </a:t>
            </a:r>
            <a:r>
              <a:rPr lang="en-US" sz="2000" i="1" dirty="0" smtClean="0"/>
              <a:t>Lognormal</a:t>
            </a:r>
            <a:endParaRPr lang="el-GR" sz="2000" i="1" dirty="0"/>
          </a:p>
          <a:p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5065782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γεωμετρία καναλιού: </a:t>
            </a:r>
            <a:r>
              <a:rPr lang="el-GR" dirty="0" smtClean="0"/>
              <a:t>μέση </a:t>
            </a:r>
            <a:r>
              <a:rPr lang="el-GR" dirty="0"/>
              <a:t>τιμή και τυπική απόκλιση από τα τοπογραφικά </a:t>
            </a:r>
            <a:r>
              <a:rPr lang="el-GR" dirty="0" smtClean="0"/>
              <a:t>δεδομένα </a:t>
            </a:r>
            <a:r>
              <a:rPr lang="el-GR" dirty="0"/>
              <a:t>(</a:t>
            </a:r>
            <a:r>
              <a:rPr lang="en-US" dirty="0"/>
              <a:t>DEM</a:t>
            </a:r>
            <a:r>
              <a:rPr lang="el-GR" dirty="0"/>
              <a:t>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71" y="5016472"/>
            <a:ext cx="1229422" cy="12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animBg="1"/>
      <p:bldP spid="8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5923002"/>
            <a:ext cx="3132821" cy="839129"/>
          </a:xfrm>
        </p:spPr>
        <p:txBody>
          <a:bodyPr/>
          <a:lstStyle/>
          <a:p>
            <a:r>
              <a:rPr lang="el-GR" sz="4400" dirty="0"/>
              <a:t>Συνέχεια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609600"/>
            <a:ext cx="8001000" cy="1447800"/>
          </a:xfrm>
        </p:spPr>
        <p:txBody>
          <a:bodyPr/>
          <a:lstStyle/>
          <a:p>
            <a:pPr marL="45720" indent="0" algn="ctr">
              <a:buNone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el-GR" dirty="0" smtClean="0"/>
              <a:t> </a:t>
            </a:r>
            <a:r>
              <a:rPr lang="el-GR" dirty="0"/>
              <a:t>παρατηρούμενα πλημμυρικά </a:t>
            </a:r>
            <a:r>
              <a:rPr lang="el-GR" dirty="0" smtClean="0"/>
              <a:t>επεισόδια</a:t>
            </a:r>
          </a:p>
          <a:p>
            <a:pPr marL="45720" indent="0" algn="ctr">
              <a:buNone/>
            </a:pPr>
            <a:endParaRPr lang="el-GR" dirty="0" smtClean="0"/>
          </a:p>
          <a:p>
            <a:pPr marL="45720" indent="0" algn="ctr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el-GR" dirty="0" smtClean="0"/>
              <a:t> </a:t>
            </a:r>
            <a:r>
              <a:rPr lang="el-GR" dirty="0"/>
              <a:t>συνθετικές χρονοσειρές </a:t>
            </a:r>
            <a:r>
              <a:rPr lang="el-GR" dirty="0" smtClean="0"/>
              <a:t>των </a:t>
            </a:r>
            <a:r>
              <a:rPr lang="el-GR" dirty="0"/>
              <a:t>παραμέτρων του </a:t>
            </a:r>
            <a:r>
              <a:rPr lang="el-GR" dirty="0" smtClean="0"/>
              <a:t>ποταμού</a:t>
            </a:r>
          </a:p>
          <a:p>
            <a:pPr marL="45720" indent="0"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3716" y="1074234"/>
            <a:ext cx="152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3200" b="1" cap="all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&amp;</a:t>
            </a:r>
            <a:endParaRPr lang="en-US" sz="3200" b="1" cap="all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9603" y="2057400"/>
            <a:ext cx="25122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προκύπτουν</a:t>
            </a:r>
            <a:endParaRPr lang="en-US" sz="32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460" y="2895600"/>
            <a:ext cx="7100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Δεδομένα </a:t>
            </a:r>
            <a:r>
              <a:rPr lang="el-G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Εισόδου: </a:t>
            </a:r>
            <a:r>
              <a:rPr lang="el-G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el-GR" dirty="0" smtClean="0"/>
              <a:t>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πιθανά πλημμυρικά σενάρια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59196" y="3429000"/>
            <a:ext cx="43304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235" y="4188992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Αποτελέσματα: </a:t>
            </a:r>
            <a:r>
              <a:rPr lang="el-G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el-G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χρονοσειρές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βαθών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για κάθε σημείο του Ψ.Μ.Ε.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5486400"/>
            <a:ext cx="28956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235" y="4907339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Αντιστοιχήθηκαν στην αντίστοιχη πιθανότητα εμφάνισης τους στο κάθε σημείο, υπολογίζοντας την πιθανότητα υπέρβασης Ρ(x&gt;S) κατάκλυσης πλημμύρας πάνω από κάποιο κατώτατο όριο βάθους S (threshold)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 animBg="1"/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215" y="152400"/>
            <a:ext cx="6934200" cy="1143000"/>
          </a:xfrm>
        </p:spPr>
        <p:txBody>
          <a:bodyPr/>
          <a:lstStyle/>
          <a:p>
            <a:pPr algn="ctr"/>
            <a:r>
              <a:rPr lang="el-GR" sz="4400" dirty="0" smtClean="0"/>
              <a:t>Πιθανοτικός </a:t>
            </a:r>
            <a:r>
              <a:rPr lang="el-GR" sz="4400" dirty="0"/>
              <a:t>Χάρτης κατάκλυσης πλημμύρας </a:t>
            </a:r>
            <a:endParaRPr lang="en-US" sz="4400" dirty="0"/>
          </a:p>
        </p:txBody>
      </p:sp>
      <p:pic>
        <p:nvPicPr>
          <p:cNvPr id="1026" name="Picture 1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20" y="2007693"/>
            <a:ext cx="7010400" cy="37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70942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βάθος 0,1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812068"/>
            <a:ext cx="2676884" cy="1890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6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5943600"/>
            <a:ext cx="3124200" cy="914400"/>
          </a:xfrm>
        </p:spPr>
        <p:txBody>
          <a:bodyPr/>
          <a:lstStyle/>
          <a:p>
            <a:r>
              <a:rPr lang="el-GR" sz="4400" dirty="0" smtClean="0"/>
              <a:t>Συνέχεια</a:t>
            </a:r>
            <a:endParaRPr lang="en-US" sz="4400" dirty="0"/>
          </a:p>
        </p:txBody>
      </p:sp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1" y="1066800"/>
            <a:ext cx="764627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9171" y="605135"/>
            <a:ext cx="340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βάθος 0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22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50" y="304800"/>
            <a:ext cx="8188911" cy="1143000"/>
          </a:xfrm>
        </p:spPr>
        <p:txBody>
          <a:bodyPr/>
          <a:lstStyle/>
          <a:p>
            <a:pPr algn="ctr"/>
            <a:r>
              <a:rPr lang="el-GR" sz="4400" dirty="0" smtClean="0"/>
              <a:t>Έλεγχος </a:t>
            </a:r>
            <a:r>
              <a:rPr lang="el-GR" sz="4400" dirty="0"/>
              <a:t>υ</a:t>
            </a:r>
            <a:r>
              <a:rPr lang="el-GR" sz="4400" dirty="0" smtClean="0"/>
              <a:t>δραυλικών </a:t>
            </a:r>
            <a:r>
              <a:rPr lang="el-GR" sz="4400" dirty="0"/>
              <a:t>χαρακτηριστικών μοντέλου </a:t>
            </a:r>
            <a:endParaRPr lang="en-US" sz="4400" dirty="0"/>
          </a:p>
        </p:txBody>
      </p:sp>
      <p:pic>
        <p:nvPicPr>
          <p:cNvPr id="3074" name="Chart 1"/>
          <p:cNvPicPr>
            <a:picLocks noGrp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5486400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20183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Επαρκής προσομοίωση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37" y="4328532"/>
            <a:ext cx="3486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122" y="1905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00721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922" y="533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9937" y="430437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068771"/>
            <a:ext cx="174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Αρ. </a:t>
            </a:r>
            <a:r>
              <a:rPr lang="en-US" sz="2000" b="1" dirty="0" smtClean="0"/>
              <a:t>Froude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00837" y="286007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&lt;1, υποκρίσιμη ροή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7571561" y="2468881"/>
            <a:ext cx="304800" cy="441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67522" y="5395555"/>
            <a:ext cx="2771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Μέση </a:t>
            </a:r>
            <a:r>
              <a:rPr lang="el-GR" sz="2000" b="1" dirty="0" smtClean="0"/>
              <a:t>Ταχύτητα ροής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67522" y="585722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κυμαίνεται από 2,6 - 3,0 </a:t>
            </a:r>
            <a:r>
              <a:rPr lang="en-US" dirty="0"/>
              <a:t>m</a:t>
            </a:r>
            <a:r>
              <a:rPr lang="el-GR" dirty="0"/>
              <a:t>/</a:t>
            </a:r>
            <a:r>
              <a:rPr lang="en-US" dirty="0"/>
              <a:t>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9061" y="560490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Διατήρηση όγκου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1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  <p:bldP spid="11" grpId="0"/>
      <p:bldP spid="6" grpId="0"/>
      <p:bldP spid="7" grpId="0"/>
      <p:bldP spid="8" grpId="0" animBg="1"/>
      <p:bldP spid="12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2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4400" dirty="0"/>
              <a:t>Πλημμύρες &amp; Οδηγία </a:t>
            </a:r>
            <a:r>
              <a:rPr lang="el-GR" sz="4400" dirty="0" smtClean="0"/>
              <a:t>Ε.Ε.</a:t>
            </a:r>
            <a:endParaRPr lang="en-US" sz="44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5863" y="1295400"/>
            <a:ext cx="8186854" cy="10804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l-GR" dirty="0" smtClean="0">
                <a:cs typeface="Times New Roman" panose="02020603050405020304" pitchFamily="18" charset="0"/>
              </a:rPr>
              <a:t>«η προσωρινή κάλυψη από νερό εδάφους το οποίο υπό φυσιολογικές συνθήκες δεν καλύπτεται από νερό» </a:t>
            </a:r>
            <a:r>
              <a:rPr lang="en-US" sz="1400" dirty="0" smtClean="0">
                <a:cs typeface="Times New Roman" panose="02020603050405020304" pitchFamily="18" charset="0"/>
              </a:rPr>
              <a:t>					</a:t>
            </a:r>
            <a:r>
              <a:rPr lang="el-GR" sz="1400" dirty="0" smtClean="0">
                <a:cs typeface="Times New Roman" panose="02020603050405020304" pitchFamily="18" charset="0"/>
              </a:rPr>
              <a:t>	       άρθρο 2, κεφ. 1 Οδηγίας 2007/60/ΕΚ</a:t>
            </a:r>
          </a:p>
          <a:p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635" y="2193783"/>
            <a:ext cx="82573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dirty="0">
                <a:cs typeface="Times New Roman" panose="02020603050405020304" pitchFamily="18" charset="0"/>
              </a:rPr>
              <a:t>...πιο καταστροφικά και πολύ πιο συχνά τα ακραία φυσικά φαινόμενα μέχρι το 2050.</a:t>
            </a:r>
          </a:p>
          <a:p>
            <a:pPr algn="r"/>
            <a:r>
              <a:rPr lang="el-GR" sz="1600" dirty="0">
                <a:cs typeface="Times New Roman" panose="02020603050405020304" pitchFamily="18" charset="0"/>
              </a:rPr>
              <a:t>Οι ζημιές από τις ακραίες πλημμύρες στην Ευρώπη θα τετραπλασιαστούν μέχρι το 2050.</a:t>
            </a:r>
          </a:p>
          <a:p>
            <a:pPr algn="r"/>
            <a:r>
              <a:rPr lang="el-GR" sz="1600" dirty="0">
                <a:cs typeface="Times New Roman" panose="02020603050405020304" pitchFamily="18" charset="0"/>
              </a:rPr>
              <a:t>					</a:t>
            </a:r>
            <a:r>
              <a:rPr lang="el-GR" sz="1400" dirty="0">
                <a:cs typeface="Times New Roman" panose="02020603050405020304" pitchFamily="18" charset="0"/>
              </a:rPr>
              <a:t>Πηγή: Πρώτο Θέμα, </a:t>
            </a:r>
            <a:r>
              <a:rPr lang="en-US" sz="1400" dirty="0">
                <a:cs typeface="Times New Roman" panose="02020603050405020304" pitchFamily="18" charset="0"/>
              </a:rPr>
              <a:t>04/03/2014</a:t>
            </a:r>
            <a:endParaRPr lang="el-GR" sz="1400" dirty="0"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3656690" y="5156093"/>
            <a:ext cx="1676400" cy="11360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985" y="4763561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Α.Χάρτες επικινδυνότητας</a:t>
            </a:r>
            <a:r>
              <a:rPr lang="el-GR" sz="2000" dirty="0">
                <a:solidFill>
                  <a:schemeClr val="tx2"/>
                </a:solidFill>
              </a:rPr>
              <a:t> </a:t>
            </a:r>
            <a:r>
              <a:rPr lang="el-GR" sz="2000" dirty="0"/>
              <a:t>(flood hazard)</a:t>
            </a:r>
          </a:p>
          <a:p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52571" y="4763561"/>
            <a:ext cx="408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Β.Χάρτες κινδύνου </a:t>
            </a:r>
            <a:r>
              <a:rPr lang="el-GR" sz="2000" dirty="0"/>
              <a:t>(flood risk)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1450505" y="5391439"/>
            <a:ext cx="723900" cy="360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6393710" y="5420478"/>
            <a:ext cx="723900" cy="360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21856" y="58423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Έκταση</a:t>
            </a:r>
          </a:p>
          <a:p>
            <a:pPr algn="ctr"/>
            <a:r>
              <a:rPr lang="el-GR" sz="2000" dirty="0" smtClean="0"/>
              <a:t>Βάθος νερού</a:t>
            </a:r>
          </a:p>
          <a:p>
            <a:pPr algn="ctr"/>
            <a:r>
              <a:rPr lang="el-GR" sz="2000" dirty="0" smtClean="0"/>
              <a:t>Ταχύτητα ροής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15777" y="6054767"/>
            <a:ext cx="470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Αριθμός πληγέντων κατοίκων</a:t>
            </a:r>
          </a:p>
          <a:p>
            <a:pPr algn="ctr"/>
            <a:r>
              <a:rPr lang="el-GR" sz="2000" dirty="0"/>
              <a:t>τύπος οικονομικής δραστηριότητας 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705830" y="5346881"/>
            <a:ext cx="1572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tx2"/>
                </a:solidFill>
              </a:rPr>
              <a:t>Οδηγία</a:t>
            </a:r>
            <a:r>
              <a:rPr lang="el-GR" sz="1700" dirty="0" smtClean="0">
                <a:solidFill>
                  <a:schemeClr val="tx2"/>
                </a:solidFill>
              </a:rPr>
              <a:t> </a:t>
            </a:r>
            <a:r>
              <a:rPr lang="el-GR" sz="2000" dirty="0" smtClean="0">
                <a:solidFill>
                  <a:schemeClr val="tx2"/>
                </a:solidFill>
              </a:rPr>
              <a:t>2007/60/ΕΚ</a:t>
            </a:r>
            <a:endParaRPr lang="el-GR" sz="20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2363" y="2955101"/>
            <a:ext cx="35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έγεθος πλημμύρας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eft-Right-Up Arrow 22"/>
          <p:cNvSpPr/>
          <p:nvPr/>
        </p:nvSpPr>
        <p:spPr>
          <a:xfrm rot="10800000">
            <a:off x="3819493" y="3464977"/>
            <a:ext cx="1106291" cy="6477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1729" y="3374162"/>
            <a:ext cx="2074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Χαρακτηριστικά βροχόπτωσης 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216121" y="3374161"/>
            <a:ext cx="256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Χαρακτηριστικά </a:t>
            </a:r>
            <a:r>
              <a:rPr lang="el-GR" sz="2000" dirty="0"/>
              <a:t>λεκάνης απορροής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714174" y="4232811"/>
            <a:ext cx="386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Χαρακτηριστικά </a:t>
            </a:r>
            <a:r>
              <a:rPr lang="el-GR" sz="2000" dirty="0" smtClean="0"/>
              <a:t>υδατορευμάτων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10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  <p:bldP spid="12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50434" y="2783426"/>
            <a:ext cx="1828800" cy="1219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4" y="381000"/>
            <a:ext cx="8954429" cy="1143000"/>
          </a:xfrm>
        </p:spPr>
        <p:txBody>
          <a:bodyPr/>
          <a:lstStyle/>
          <a:p>
            <a:pPr algn="ctr"/>
            <a:r>
              <a:rPr lang="el-GR" sz="4400" dirty="0"/>
              <a:t>Εκτίμηση ο</a:t>
            </a:r>
            <a:r>
              <a:rPr lang="el-GR" sz="4400" dirty="0" smtClean="0"/>
              <a:t>ικονομικών ζημιών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5062" y="1600200"/>
            <a:ext cx="8199634" cy="8382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πέκταση </a:t>
            </a:r>
            <a:r>
              <a:rPr lang="el-GR" sz="2600" dirty="0"/>
              <a:t>των </a:t>
            </a:r>
            <a:r>
              <a:rPr lang="el-GR" sz="2600" dirty="0" smtClean="0"/>
              <a:t>υδραυλικών </a:t>
            </a:r>
            <a:r>
              <a:rPr lang="el-GR" sz="2600" dirty="0"/>
              <a:t>αποτελέσµατων σε οικονοµικές </a:t>
            </a:r>
            <a:r>
              <a:rPr lang="el-GR" sz="2600" dirty="0" smtClean="0"/>
              <a:t>εκτιµήσεις</a:t>
            </a:r>
            <a:endParaRPr lang="en-US" sz="2600" dirty="0" smtClean="0"/>
          </a:p>
          <a:p>
            <a:pPr marL="45720" indent="0" algn="ctr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50434" y="2851438"/>
            <a:ext cx="1783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υσικός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κίνδυνος (hazard)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64034" y="3204118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47629" y="2782817"/>
            <a:ext cx="1458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ΑΠΕΙΛΗ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248400" y="2713516"/>
            <a:ext cx="1828800" cy="1219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8750" y="2807739"/>
            <a:ext cx="1608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Στοιχεία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Περιβαλ.</a:t>
            </a:r>
          </a:p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5762" y="3665036"/>
            <a:ext cx="1709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ΕΝΤΑΣΗ </a:t>
            </a:r>
            <a:r>
              <a:rPr lang="el-GR" sz="2000" b="1" dirty="0" smtClean="0"/>
              <a:t>στο χώρο </a:t>
            </a:r>
            <a:r>
              <a:rPr lang="el-GR" sz="2000" b="1" dirty="0"/>
              <a:t>&amp;</a:t>
            </a:r>
            <a:r>
              <a:rPr lang="el-GR" sz="2000" b="1" dirty="0" smtClean="0"/>
              <a:t> στο χρόνο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97434" y="4821984"/>
            <a:ext cx="435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Πότε αποτελεί απειλή;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8971" y="5356147"/>
            <a:ext cx="395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</a:t>
            </a:r>
            <a:r>
              <a:rPr lang="el-GR" dirty="0" smtClean="0"/>
              <a:t>ν </a:t>
            </a:r>
            <a:r>
              <a:rPr lang="el-GR" dirty="0"/>
              <a:t>υπερβεί µια ορισµένη οριακή τιµή (hazard threshold)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199" y="4180438"/>
            <a:ext cx="3685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Δυνατότητα αντίστασης:</a:t>
            </a:r>
          </a:p>
          <a:p>
            <a:r>
              <a:rPr lang="el-GR" sz="2000" dirty="0" smtClean="0"/>
              <a:t>Τρωτότητα (vulnerability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370784" y="5152859"/>
            <a:ext cx="2886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έγεθος κινδύνου:</a:t>
            </a:r>
          </a:p>
          <a:p>
            <a:r>
              <a:rPr lang="el-GR" sz="2000" dirty="0"/>
              <a:t>Δ</a:t>
            </a:r>
            <a:r>
              <a:rPr lang="el-GR" sz="2000" dirty="0" smtClean="0"/>
              <a:t>ιακινδύνευση </a:t>
            </a:r>
            <a:r>
              <a:rPr lang="el-GR" sz="2000" dirty="0"/>
              <a:t>(risk)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29808" y="6006479"/>
            <a:ext cx="7266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Συνεπώς</a:t>
            </a:r>
            <a:r>
              <a:rPr lang="el-GR" dirty="0" smtClean="0"/>
              <a:t>, </a:t>
            </a:r>
            <a:r>
              <a:rPr lang="el-GR" sz="2000" dirty="0" smtClean="0"/>
              <a:t>μπορεί να περιγραφεί από μια χρονοσειρά </a:t>
            </a:r>
            <a:r>
              <a:rPr lang="el-GR" sz="2000" dirty="0"/>
              <a:t>μεγεθών διατεταγμένη στο χρόνο πάνω από ένα βασικό μέγεθος xο</a:t>
            </a:r>
            <a:r>
              <a:rPr lang="el-GR" sz="2000" dirty="0" smtClean="0"/>
              <a:t> </a:t>
            </a:r>
            <a:endParaRPr lang="en-US" sz="2000" dirty="0"/>
          </a:p>
        </p:txBody>
      </p:sp>
      <p:sp>
        <p:nvSpPr>
          <p:cNvPr id="39" name="Chevron 38"/>
          <p:cNvSpPr/>
          <p:nvPr/>
        </p:nvSpPr>
        <p:spPr>
          <a:xfrm rot="5400000">
            <a:off x="724496" y="3819241"/>
            <a:ext cx="304802" cy="4445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 rot="5400000">
            <a:off x="3049093" y="4808255"/>
            <a:ext cx="304802" cy="4445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8" y="5900284"/>
            <a:ext cx="840610" cy="8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4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20" grpId="0"/>
      <p:bldP spid="24" grpId="0"/>
      <p:bldP spid="13" grpId="0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algn="ctr"/>
            <a:r>
              <a:rPr lang="el-GR" sz="4400" dirty="0" smtClean="0"/>
              <a:t>Κατηγορίες οικονομικών ζημιών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721934" y="2242072"/>
            <a:ext cx="1828800" cy="1219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53794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ΑΜΕΣΕΣ</a:t>
            </a:r>
          </a:p>
          <a:p>
            <a:pPr algn="ctr"/>
            <a:r>
              <a:rPr lang="el-GR" dirty="0"/>
              <a:t>(direct)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5459451" y="2229062"/>
            <a:ext cx="1828800" cy="1219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5179" y="2537942"/>
            <a:ext cx="1284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ΕΜΜΕΣΕΣ</a:t>
            </a:r>
          </a:p>
          <a:p>
            <a:pPr algn="ctr"/>
            <a:r>
              <a:rPr lang="el-GR" dirty="0" smtClean="0"/>
              <a:t>(</a:t>
            </a:r>
            <a:r>
              <a:rPr lang="en-US" dirty="0" smtClean="0"/>
              <a:t>in</a:t>
            </a:r>
            <a:r>
              <a:rPr lang="el-GR" dirty="0" smtClean="0"/>
              <a:t>direct</a:t>
            </a:r>
            <a:r>
              <a:rPr lang="el-GR" dirty="0"/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90007"/>
            <a:ext cx="1470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φυσική επίδραση του νερού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2376997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έχουν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σχέση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το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νερό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5073" y="178364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ΖΗΜΙΕΣ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Down Arrow 15"/>
          <p:cNvSpPr/>
          <p:nvPr/>
        </p:nvSpPr>
        <p:spPr>
          <a:xfrm rot="3749307">
            <a:off x="3710212" y="2319644"/>
            <a:ext cx="430716" cy="662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127908">
            <a:off x="4849058" y="2334176"/>
            <a:ext cx="430716" cy="662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2413676">
            <a:off x="2053520" y="3591623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9579715">
            <a:off x="2965639" y="3597786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78983" y="4306406"/>
            <a:ext cx="148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l-GR" dirty="0" smtClean="0"/>
              <a:t>ετρήσιμες </a:t>
            </a:r>
            <a:r>
              <a:rPr lang="el-GR" dirty="0"/>
              <a:t>(tangible)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37148" y="4347252"/>
            <a:ext cx="168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l-GR" dirty="0" smtClean="0"/>
              <a:t>η </a:t>
            </a:r>
            <a:r>
              <a:rPr lang="el-GR" dirty="0"/>
              <a:t>μετρήσιμες</a:t>
            </a:r>
            <a:r>
              <a:rPr lang="el-GR" u="sng" dirty="0"/>
              <a:t> </a:t>
            </a:r>
            <a:r>
              <a:rPr lang="el-GR" dirty="0"/>
              <a:t>(intangible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 rot="2413676">
            <a:off x="5862817" y="3591623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9579715">
            <a:off x="6774936" y="3597786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21402" y="4371590"/>
            <a:ext cx="148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l-GR" dirty="0" smtClean="0"/>
              <a:t>ετρήσιμες </a:t>
            </a:r>
            <a:r>
              <a:rPr lang="el-GR" dirty="0"/>
              <a:t>(tangible)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65436" y="4371590"/>
            <a:ext cx="168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l-GR" dirty="0" smtClean="0"/>
              <a:t>η </a:t>
            </a:r>
            <a:r>
              <a:rPr lang="el-GR" dirty="0"/>
              <a:t>μετρήσιμες</a:t>
            </a:r>
            <a:r>
              <a:rPr lang="el-GR" u="sng" dirty="0"/>
              <a:t> </a:t>
            </a:r>
            <a:r>
              <a:rPr lang="el-GR" dirty="0"/>
              <a:t>(intangible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26" name="Chevron 25"/>
          <p:cNvSpPr/>
          <p:nvPr/>
        </p:nvSpPr>
        <p:spPr>
          <a:xfrm rot="5400000">
            <a:off x="1482646" y="4910820"/>
            <a:ext cx="331749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137" y="5410200"/>
            <a:ext cx="197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κεφαλαιουχικά </a:t>
            </a:r>
            <a:r>
              <a:rPr lang="el-GR" dirty="0" smtClean="0"/>
              <a:t>αγαθά</a:t>
            </a:r>
            <a:r>
              <a:rPr lang="en-US" dirty="0" smtClean="0"/>
              <a:t>, </a:t>
            </a:r>
            <a:r>
              <a:rPr lang="el-GR" dirty="0" smtClean="0"/>
              <a:t>κινητά </a:t>
            </a:r>
            <a:r>
              <a:rPr lang="el-GR" dirty="0"/>
              <a:t>και ακίνητα</a:t>
            </a:r>
            <a:endParaRPr lang="en-US" dirty="0"/>
          </a:p>
        </p:txBody>
      </p:sp>
      <p:sp>
        <p:nvSpPr>
          <p:cNvPr id="28" name="Chevron 27"/>
          <p:cNvSpPr/>
          <p:nvPr/>
        </p:nvSpPr>
        <p:spPr>
          <a:xfrm rot="5400000">
            <a:off x="3570123" y="4955222"/>
            <a:ext cx="331749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1811" y="5451087"/>
            <a:ext cx="197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απώλεια ζωών , </a:t>
            </a:r>
            <a:r>
              <a:rPr lang="el-GR" dirty="0" smtClean="0"/>
              <a:t>περιβαλλοντικές επιπτώσεις</a:t>
            </a:r>
            <a:endParaRPr lang="en-US" dirty="0"/>
          </a:p>
        </p:txBody>
      </p:sp>
      <p:sp>
        <p:nvSpPr>
          <p:cNvPr id="30" name="Chevron 29"/>
          <p:cNvSpPr/>
          <p:nvPr/>
        </p:nvSpPr>
        <p:spPr>
          <a:xfrm rot="5400000">
            <a:off x="5412401" y="5015726"/>
            <a:ext cx="331749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 rot="5400000">
            <a:off x="7643186" y="5054754"/>
            <a:ext cx="331749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70514" y="5448259"/>
            <a:ext cx="1970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απώλεια χρόνου για </a:t>
            </a:r>
            <a:r>
              <a:rPr lang="el-GR" dirty="0" smtClean="0"/>
              <a:t>επισκευές</a:t>
            </a:r>
            <a:r>
              <a:rPr lang="en-US" dirty="0" smtClean="0"/>
              <a:t>,</a:t>
            </a:r>
          </a:p>
          <a:p>
            <a:r>
              <a:rPr lang="el-GR" dirty="0"/>
              <a:t>αναστάτωση των αγορών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44330" y="5448258"/>
            <a:ext cx="232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πιθανή </a:t>
            </a:r>
            <a:r>
              <a:rPr lang="el-GR" dirty="0" smtClean="0"/>
              <a:t>μετανάστευση</a:t>
            </a:r>
            <a:r>
              <a:rPr lang="en-US" dirty="0" smtClean="0"/>
              <a:t>,</a:t>
            </a:r>
          </a:p>
          <a:p>
            <a:r>
              <a:rPr lang="el-GR" dirty="0"/>
              <a:t>μείωση </a:t>
            </a:r>
            <a:r>
              <a:rPr lang="el-GR" dirty="0" smtClean="0"/>
              <a:t>ανταγωνιστικότητας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8" y="4343250"/>
            <a:ext cx="771867" cy="8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 animBg="1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/>
          <a:lstStyle/>
          <a:p>
            <a:pPr algn="ctr"/>
            <a:r>
              <a:rPr lang="el-GR" sz="4400" dirty="0" smtClean="0"/>
              <a:t>Εκτίμηση </a:t>
            </a:r>
            <a:r>
              <a:rPr lang="el-GR" sz="4400" dirty="0"/>
              <a:t>της αξίας αστικών ακινήτων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153400" cy="3200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l-GR" sz="2000" dirty="0" smtClean="0"/>
              <a:t>Μεγαλύτερος κίνδυνος: αδιαπέρατες επιφάνειες </a:t>
            </a:r>
            <a:r>
              <a:rPr lang="en-US" sz="2000" dirty="0" smtClean="0"/>
              <a:t>(</a:t>
            </a:r>
            <a:r>
              <a:rPr lang="el-GR" sz="2000" dirty="0" smtClean="0"/>
              <a:t>μεγαλύτερους </a:t>
            </a:r>
            <a:r>
              <a:rPr lang="el-GR" sz="2000" dirty="0"/>
              <a:t>όγκους </a:t>
            </a:r>
            <a:r>
              <a:rPr lang="el-GR" sz="2000" dirty="0" smtClean="0"/>
              <a:t>πλημμύρας και </a:t>
            </a:r>
            <a:r>
              <a:rPr lang="el-GR" sz="2000" dirty="0"/>
              <a:t>μεγαλύτερες ταχύτητες </a:t>
            </a:r>
            <a:r>
              <a:rPr lang="el-GR" sz="2000" dirty="0" smtClean="0"/>
              <a:t>ροής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45720" indent="0">
              <a:buNone/>
            </a:pPr>
            <a:r>
              <a:rPr lang="el-GR" sz="2000" b="1" u="sng" dirty="0" smtClean="0"/>
              <a:t>ΜΕΘΟΔΟΣ ΕΚΤΙΜΗΣΗΣ:</a:t>
            </a:r>
            <a:r>
              <a:rPr lang="el-GR" sz="2000" dirty="0" smtClean="0"/>
              <a:t> Κόστος αντικατάστασης</a:t>
            </a:r>
          </a:p>
          <a:p>
            <a:pPr marL="45720" indent="0">
              <a:buNone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Διακύβευμα:</a:t>
            </a:r>
            <a:r>
              <a:rPr lang="el-GR" sz="2000" dirty="0" smtClean="0"/>
              <a:t> </a:t>
            </a:r>
            <a:r>
              <a:rPr lang="el-GR" sz="2000" dirty="0"/>
              <a:t>αξία της δυνητικής καταστροφής σε ένα γεγονός πολύ μικρής πιθανότητας ή πολύ μεγάλης περιόδου </a:t>
            </a:r>
            <a:r>
              <a:rPr lang="el-GR" sz="2000" dirty="0" smtClean="0"/>
              <a:t>επαναφοράς</a:t>
            </a:r>
          </a:p>
          <a:p>
            <a:pPr marL="45720" indent="0">
              <a:buNone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ΕΔΩ</a:t>
            </a:r>
            <a:r>
              <a:rPr lang="el-GR" sz="2000" dirty="0" smtClean="0"/>
              <a:t> </a:t>
            </a:r>
            <a:r>
              <a:rPr lang="el-GR" sz="2000" dirty="0"/>
              <a:t>για απώλεια αξίας με βάθος μεγαλύτερο του 1 </a:t>
            </a:r>
            <a:r>
              <a:rPr lang="el-GR" sz="2000" dirty="0" smtClean="0"/>
              <a:t>m</a:t>
            </a:r>
          </a:p>
          <a:p>
            <a:pPr marL="45720" lvl="2" indent="0">
              <a:buNone/>
            </a:pPr>
            <a:r>
              <a:rPr lang="el-GR" sz="2000" b="1" dirty="0"/>
              <a:t>Παράδειγμα Εκτίμηση </a:t>
            </a:r>
            <a:r>
              <a:rPr lang="el-GR" sz="2000" b="1" dirty="0" smtClean="0"/>
              <a:t>Διακυβεύματος</a:t>
            </a:r>
          </a:p>
          <a:p>
            <a:pPr marL="45720" indent="0" algn="ctr">
              <a:buNone/>
            </a:pPr>
            <a:r>
              <a:rPr lang="el-GR" sz="2400" dirty="0" smtClean="0"/>
              <a:t>2,500 </a:t>
            </a:r>
            <a:r>
              <a:rPr lang="el-GR" sz="2400" dirty="0"/>
              <a:t>* (3/2) * (1/2) – 0,10 * </a:t>
            </a:r>
            <a:r>
              <a:rPr lang="el-GR" sz="2400" dirty="0" smtClean="0"/>
              <a:t>2,500 </a:t>
            </a:r>
            <a:r>
              <a:rPr lang="el-GR" sz="2400" dirty="0"/>
              <a:t>= </a:t>
            </a:r>
            <a:r>
              <a:rPr lang="el-GR" sz="2400" dirty="0" smtClean="0"/>
              <a:t>1,625 </a:t>
            </a:r>
            <a:r>
              <a:rPr lang="el-GR" sz="2400" dirty="0"/>
              <a:t>€/</a:t>
            </a:r>
            <a:r>
              <a:rPr lang="el-GR" sz="2400" dirty="0" smtClean="0"/>
              <a:t>m2 </a:t>
            </a:r>
          </a:p>
          <a:p>
            <a:pPr marL="45720" lvl="2" indent="0">
              <a:buNone/>
            </a:pPr>
            <a:endParaRPr lang="en-US" sz="20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4953000" y="4610100"/>
            <a:ext cx="381000" cy="990600"/>
          </a:xfrm>
          <a:prstGeom prst="rightBrace">
            <a:avLst>
              <a:gd name="adj1" fmla="val 2882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532006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Υ</a:t>
            </a:r>
            <a:r>
              <a:rPr lang="el-GR" dirty="0" smtClean="0"/>
              <a:t>πολλειμματική </a:t>
            </a:r>
            <a:r>
              <a:rPr lang="el-GR" dirty="0"/>
              <a:t>αξία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2895600" y="4634261"/>
            <a:ext cx="381000" cy="990600"/>
          </a:xfrm>
          <a:prstGeom prst="rightBrace">
            <a:avLst>
              <a:gd name="adj1" fmla="val 2882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5320061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l-GR" dirty="0" smtClean="0"/>
              <a:t>ροσαύξησης </a:t>
            </a:r>
            <a:r>
              <a:rPr lang="el-GR" dirty="0"/>
              <a:t>λόγω </a:t>
            </a:r>
            <a:r>
              <a:rPr lang="el-GR" dirty="0" smtClean="0"/>
              <a:t>υπογείου &amp; </a:t>
            </a:r>
            <a:r>
              <a:rPr lang="el-GR" dirty="0"/>
              <a:t>λόγω παλαιότητας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5258" y="5920225"/>
            <a:ext cx="472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ελικό κόστος: </a:t>
            </a:r>
            <a:r>
              <a:rPr lang="el-GR" dirty="0" smtClean="0"/>
              <a:t>50% του διακυβεύματος, 		περίπου 800,000</a:t>
            </a:r>
            <a:r>
              <a:rPr lang="el-GR" dirty="0"/>
              <a:t>€/στρ.</a:t>
            </a:r>
            <a:endParaRPr lang="en-US" dirty="0"/>
          </a:p>
        </p:txBody>
      </p:sp>
      <p:cxnSp>
        <p:nvCxnSpPr>
          <p:cNvPr id="12" name="Curved Connector 11"/>
          <p:cNvCxnSpPr/>
          <p:nvPr/>
        </p:nvCxnSpPr>
        <p:spPr>
          <a:xfrm rot="5400000">
            <a:off x="1092820" y="4965080"/>
            <a:ext cx="405161" cy="3048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57614" y="5320061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Μέση τιμή αξία αστικού ακινήτου ανά τ.μ.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  <p:bldP spid="8" grpId="0" animBg="1"/>
      <p:bldP spid="9" grpId="0"/>
      <p:bldP spid="10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algn="ctr"/>
            <a:r>
              <a:rPr lang="el-GR" sz="4400" dirty="0" smtClean="0"/>
              <a:t>Εκτίμηση κινητών αξιών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686800" cy="1447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Κινητές αξίες</a:t>
            </a:r>
            <a:r>
              <a:rPr lang="el-GR" sz="2400" dirty="0" smtClean="0"/>
              <a:t>: οικιακός &amp; βιομηχανικός εξοπλισμός, </a:t>
            </a:r>
            <a:r>
              <a:rPr lang="el-GR" sz="2400" dirty="0"/>
              <a:t>οχήματα, σκάφη, γεωργικά μηχανήματα </a:t>
            </a:r>
            <a:endParaRPr lang="el-GR" sz="2400" dirty="0" smtClean="0"/>
          </a:p>
          <a:p>
            <a:pPr marL="45720" indent="0">
              <a:buNone/>
            </a:pPr>
            <a:r>
              <a:rPr lang="el-GR" sz="2400" b="1" dirty="0" smtClean="0"/>
              <a:t>Παράδειγμα </a:t>
            </a:r>
            <a:r>
              <a:rPr lang="el-GR" sz="2400" b="1" dirty="0"/>
              <a:t>Εκτίμησης Διακυβεύματος </a:t>
            </a:r>
            <a:r>
              <a:rPr lang="el-GR" sz="2400" dirty="0"/>
              <a:t>κινητών </a:t>
            </a:r>
            <a:r>
              <a:rPr lang="el-GR" sz="2400" dirty="0" smtClean="0"/>
              <a:t>αξιών για βάθος κατάκλυσης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</a:t>
            </a:r>
          </a:p>
          <a:p>
            <a:pPr marL="45720" indent="0" algn="ctr">
              <a:buNone/>
            </a:pPr>
            <a:r>
              <a:rPr lang="el-GR" sz="2400" dirty="0"/>
              <a:t>100 * (25,000 – 7,500 – 2,500) = 1,500,000 €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4067407" y="3377890"/>
            <a:ext cx="583580" cy="2209800"/>
          </a:xfrm>
          <a:prstGeom prst="rightBrace">
            <a:avLst>
              <a:gd name="adj1" fmla="val 2882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915004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Αρχική αξία </a:t>
            </a:r>
            <a:r>
              <a:rPr lang="el-GR" sz="2000" dirty="0"/>
              <a:t>– μείωση </a:t>
            </a:r>
            <a:r>
              <a:rPr lang="el-GR" sz="2000" dirty="0" smtClean="0"/>
              <a:t>λόγω παλαιότητας(30%) </a:t>
            </a:r>
            <a:r>
              <a:rPr lang="el-GR" sz="2000" dirty="0"/>
              <a:t>– </a:t>
            </a:r>
            <a:r>
              <a:rPr lang="el-GR" sz="2000" dirty="0" smtClean="0"/>
              <a:t>υπολειμ.αξία(10%)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4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/>
            <a:r>
              <a:rPr lang="el-GR" sz="4400" dirty="0">
                <a:effectLst/>
              </a:rPr>
              <a:t>Εφαρμογή </a:t>
            </a:r>
            <a:r>
              <a:rPr lang="el-GR" sz="4400" dirty="0" smtClean="0">
                <a:effectLst/>
              </a:rPr>
              <a:t>εκτίμησης </a:t>
            </a:r>
            <a:r>
              <a:rPr lang="el-GR" sz="4400" dirty="0">
                <a:effectLst/>
              </a:rPr>
              <a:t>ζημιών (</a:t>
            </a:r>
            <a:r>
              <a:rPr lang="en-US" sz="4400" dirty="0" smtClean="0">
                <a:effectLst/>
              </a:rPr>
              <a:t>post</a:t>
            </a:r>
            <a:r>
              <a:rPr lang="el-GR" sz="4400" dirty="0" smtClean="0">
                <a:effectLst/>
              </a:rPr>
              <a:t> - </a:t>
            </a:r>
            <a:r>
              <a:rPr lang="en-US" sz="4400" dirty="0">
                <a:effectLst/>
              </a:rPr>
              <a:t>event damage</a:t>
            </a:r>
            <a:r>
              <a:rPr lang="el-GR" sz="4400" dirty="0">
                <a:effectLst/>
              </a:rPr>
              <a:t>)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18116" y="1807014"/>
            <a:ext cx="677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Πιθανοτικός Χάρτης κατάκλυσης</a:t>
            </a:r>
            <a:r>
              <a:rPr lang="en-US" sz="2400" dirty="0" smtClean="0"/>
              <a:t>, </a:t>
            </a:r>
            <a:r>
              <a:rPr lang="el-GR" sz="2400" dirty="0" smtClean="0"/>
              <a:t>βάθους 1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7477" y="6092924"/>
            <a:ext cx="733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Άμεσες Ζημιές: </a:t>
            </a:r>
            <a:r>
              <a:rPr lang="el-GR" sz="2400" dirty="0" smtClean="0"/>
              <a:t>Ζώνη 1</a:t>
            </a:r>
            <a:r>
              <a:rPr lang="en-US" sz="2400" dirty="0" smtClean="0"/>
              <a:t>m </a:t>
            </a:r>
            <a:r>
              <a:rPr lang="el-GR" sz="2400" dirty="0" smtClean="0"/>
              <a:t>εκατέρωθεν του ποταμού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" y="2268679"/>
            <a:ext cx="8038719" cy="38242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2895600"/>
            <a:ext cx="20938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Στάσιμα νερά</a:t>
            </a:r>
            <a:endParaRPr lang="en-US" sz="2400" b="1" cap="none" spc="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61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505" y="6019800"/>
            <a:ext cx="3124199" cy="762000"/>
          </a:xfrm>
        </p:spPr>
        <p:txBody>
          <a:bodyPr/>
          <a:lstStyle/>
          <a:p>
            <a:pPr algn="l"/>
            <a:r>
              <a:rPr lang="el-GR" sz="4400" dirty="0" smtClean="0"/>
              <a:t>Συνέχεια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78966" y="3468428"/>
            <a:ext cx="890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Υπολογισμός των άμεσων ζημιών κατά μήκος του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ποταμού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9" y="3963547"/>
            <a:ext cx="8315558" cy="186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7650"/>
            <a:ext cx="3236075" cy="120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939992"/>
            <a:ext cx="33816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z</a:t>
            </a:r>
            <a:r>
              <a:rPr lang="el-GR" sz="2000" baseline="-25000" dirty="0"/>
              <a:t>1</a:t>
            </a:r>
            <a:r>
              <a:rPr lang="el-GR" sz="2000" dirty="0"/>
              <a:t>: €/</a:t>
            </a:r>
            <a:r>
              <a:rPr lang="en-US" sz="2000" dirty="0"/>
              <a:t>m </a:t>
            </a:r>
            <a:r>
              <a:rPr lang="el-GR" sz="2000" dirty="0"/>
              <a:t>μήκους </a:t>
            </a:r>
            <a:r>
              <a:rPr lang="el-GR" sz="2000" dirty="0" smtClean="0"/>
              <a:t>ποταμού</a:t>
            </a:r>
          </a:p>
          <a:p>
            <a:r>
              <a:rPr lang="en-US" sz="2000" dirty="0"/>
              <a:t>D</a:t>
            </a:r>
            <a:r>
              <a:rPr lang="el-GR" sz="2000" dirty="0"/>
              <a:t>: €/</a:t>
            </a:r>
            <a:r>
              <a:rPr lang="el-GR" sz="2000" dirty="0" smtClean="0"/>
              <a:t>στρέμμα</a:t>
            </a:r>
          </a:p>
          <a:p>
            <a:r>
              <a:rPr lang="en-US" sz="2000" dirty="0"/>
              <a:t>W</a:t>
            </a:r>
            <a:r>
              <a:rPr lang="el-GR" sz="2000" dirty="0"/>
              <a:t>: </a:t>
            </a:r>
            <a:r>
              <a:rPr lang="en-US" sz="2000" dirty="0"/>
              <a:t>m</a:t>
            </a:r>
            <a:r>
              <a:rPr lang="el-GR" sz="2000" dirty="0"/>
              <a:t> πλάτος </a:t>
            </a:r>
            <a:r>
              <a:rPr lang="el-GR" sz="2000" dirty="0" smtClean="0"/>
              <a:t>κατάκλυσης</a:t>
            </a:r>
          </a:p>
          <a:p>
            <a:r>
              <a:rPr lang="en-US" sz="2000" dirty="0"/>
              <a:t>F</a:t>
            </a:r>
            <a:r>
              <a:rPr lang="el-GR" sz="2000" dirty="0"/>
              <a:t>: αδιάστατος συντελεστής </a:t>
            </a:r>
            <a:endParaRPr lang="el-GR" sz="2000" dirty="0" smtClean="0"/>
          </a:p>
          <a:p>
            <a:r>
              <a:rPr lang="el-GR" sz="2000" dirty="0" smtClean="0"/>
              <a:t>μέσου </a:t>
            </a:r>
            <a:r>
              <a:rPr lang="el-GR" sz="2000" dirty="0"/>
              <a:t>βάθους</a:t>
            </a:r>
            <a:endParaRPr lang="en-US" sz="2000" dirty="0"/>
          </a:p>
          <a:p>
            <a:endParaRPr lang="en-US" sz="1600" dirty="0"/>
          </a:p>
          <a:p>
            <a:endParaRPr lang="el-GR" sz="1600" dirty="0" smtClean="0"/>
          </a:p>
          <a:p>
            <a:endParaRPr lang="en-US" sz="1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2" y="2819400"/>
            <a:ext cx="1766910" cy="6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5400000">
            <a:off x="1588403" y="2284708"/>
            <a:ext cx="614609" cy="364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17020" y="28194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L: </a:t>
            </a:r>
            <a:r>
              <a:rPr lang="el-GR" sz="2000" dirty="0" smtClean="0"/>
              <a:t>μήκος τμήματος ποταμού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722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943600"/>
            <a:ext cx="4038600" cy="762000"/>
          </a:xfrm>
        </p:spPr>
        <p:txBody>
          <a:bodyPr/>
          <a:lstStyle/>
          <a:p>
            <a:r>
              <a:rPr lang="el-GR" sz="4400" dirty="0" smtClean="0"/>
              <a:t>Συνέχεια</a:t>
            </a:r>
            <a:endParaRPr lang="en-US" sz="4400" dirty="0"/>
          </a:p>
        </p:txBody>
      </p:sp>
      <p:pic>
        <p:nvPicPr>
          <p:cNvPr id="4098" name="Picture 2" descr="kerami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2" y="914400"/>
            <a:ext cx="483219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02466" y="3343517"/>
            <a:ext cx="2416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= 236 </a:t>
            </a:r>
            <a:r>
              <a:rPr lang="el-G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1066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Μέση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τυπική τιμή</a:t>
            </a:r>
            <a:r>
              <a:rPr lang="el-GR" dirty="0"/>
              <a:t> της αγοραστικής αξίας </a:t>
            </a:r>
            <a:r>
              <a:rPr lang="el-GR" b="1" dirty="0" smtClean="0"/>
              <a:t>700 </a:t>
            </a:r>
            <a:r>
              <a:rPr lang="el-GR" b="1" dirty="0"/>
              <a:t>– 1,500</a:t>
            </a:r>
            <a:r>
              <a:rPr lang="el-GR" dirty="0" smtClean="0"/>
              <a:t>€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792" y="391180"/>
            <a:ext cx="362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Οικισμός Κεραμιδίου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792" y="4343454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Διακύβευμα οικισμού</a:t>
            </a:r>
            <a:r>
              <a:rPr lang="el-GR" dirty="0" smtClean="0"/>
              <a:t>: 153,400,000</a:t>
            </a:r>
            <a:r>
              <a:rPr lang="el-GR" dirty="0"/>
              <a:t>€ * 50% = </a:t>
            </a:r>
            <a:r>
              <a:rPr lang="el-GR" b="1" dirty="0"/>
              <a:t>76,700,000</a:t>
            </a:r>
            <a:r>
              <a:rPr lang="el-GR" b="1" dirty="0" smtClean="0"/>
              <a:t>€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792" y="4953000"/>
            <a:ext cx="6253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Διακύβευμα κινητών αξιών: </a:t>
            </a:r>
            <a:r>
              <a:rPr lang="el-GR" dirty="0" smtClean="0"/>
              <a:t>4,875,000</a:t>
            </a:r>
            <a:r>
              <a:rPr lang="el-GR" dirty="0"/>
              <a:t>€.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4820" y="221522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Μόνιμοι κάτοικοι </a:t>
            </a:r>
            <a:r>
              <a:rPr lang="el-GR" dirty="0" smtClean="0"/>
              <a:t>οικισμού = Αριθμός Αυτοκινήτων = </a:t>
            </a:r>
            <a:r>
              <a:rPr lang="el-GR" b="1" dirty="0" smtClean="0"/>
              <a:t>325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3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325" y="5954823"/>
            <a:ext cx="3571875" cy="809432"/>
          </a:xfrm>
        </p:spPr>
        <p:txBody>
          <a:bodyPr/>
          <a:lstStyle/>
          <a:p>
            <a:r>
              <a:rPr lang="el-GR" sz="4400" dirty="0"/>
              <a:t>Συνέχεια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4439" y="511010"/>
            <a:ext cx="8915400" cy="685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l-GR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Υπολογισμός διακυβεύματος των γεωργικών </a:t>
            </a: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γαιών 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xartisgai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8132"/>
            <a:ext cx="6858000" cy="337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868913"/>
            <a:ext cx="193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1,800στρ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5641336"/>
            <a:ext cx="193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2,352στρ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43200" y="4953000"/>
            <a:ext cx="762000" cy="333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817542" y="5708101"/>
            <a:ext cx="762000" cy="333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02837" y="5617852"/>
            <a:ext cx="2114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</a:t>
            </a:r>
            <a:r>
              <a:rPr lang="el-GR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940,800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1805" y="4919617"/>
            <a:ext cx="19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</a:t>
            </a:r>
            <a:r>
              <a:rPr lang="el-G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720,000€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5279" y="4668858"/>
            <a:ext cx="1666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D:</a:t>
            </a:r>
            <a:r>
              <a:rPr lang="el-GR" sz="2000" dirty="0" smtClean="0"/>
              <a:t>400</a:t>
            </a:r>
            <a:r>
              <a:rPr lang="el-GR" sz="2000" dirty="0"/>
              <a:t>€/στρ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74572" y="5385436"/>
            <a:ext cx="1666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D:</a:t>
            </a:r>
            <a:r>
              <a:rPr lang="el-GR" sz="2000" dirty="0" smtClean="0"/>
              <a:t>400</a:t>
            </a:r>
            <a:r>
              <a:rPr lang="el-GR" sz="2000" dirty="0"/>
              <a:t>€/στρ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42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5" grpId="0" animBg="1"/>
      <p:bldP spid="8" grpId="0" animBg="1"/>
      <p:bldP spid="7" grpId="0"/>
      <p:bldP spid="9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943600"/>
            <a:ext cx="4607511" cy="838200"/>
          </a:xfrm>
        </p:spPr>
        <p:txBody>
          <a:bodyPr/>
          <a:lstStyle/>
          <a:p>
            <a:r>
              <a:rPr lang="el-GR" sz="4400" dirty="0"/>
              <a:t>Συνέχεια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76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2" y="762000"/>
            <a:ext cx="7750098" cy="164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hevron 2"/>
          <p:cNvSpPr/>
          <p:nvPr/>
        </p:nvSpPr>
        <p:spPr>
          <a:xfrm rot="5400000">
            <a:off x="710891" y="2413309"/>
            <a:ext cx="533400" cy="73598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6019801" cy="914400"/>
          </a:xfrm>
        </p:spPr>
        <p:txBody>
          <a:bodyPr/>
          <a:lstStyle/>
          <a:p>
            <a:pPr algn="ctr"/>
            <a:r>
              <a:rPr lang="el-GR" sz="4400" dirty="0" smtClean="0"/>
              <a:t>Συμπεράσματα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8534400" cy="50292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1800" dirty="0" smtClean="0"/>
              <a:t>Η αβεβαιότητα </a:t>
            </a:r>
            <a:r>
              <a:rPr lang="el-GR" sz="1800" dirty="0"/>
              <a:t>που προέρχεται από πηγές που σχετίζονται με το ποτάμι, τον κύριο αγωγό της ορμής, είναι αρκετά </a:t>
            </a:r>
            <a:r>
              <a:rPr lang="el-GR" sz="1800" dirty="0" smtClean="0"/>
              <a:t>μεγάλη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 smtClean="0"/>
              <a:t>Η παροχή </a:t>
            </a:r>
            <a:r>
              <a:rPr lang="el-GR" sz="1800" dirty="0"/>
              <a:t>φαίνεται να παρουσιάζει μακροπρόθεσμη εμμονή (long-term memory</a:t>
            </a:r>
            <a:r>
              <a:rPr lang="el-GR" sz="1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 smtClean="0"/>
              <a:t>πιθανή πλημμύρα,</a:t>
            </a:r>
            <a:r>
              <a:rPr lang="el-GR" sz="1800" dirty="0"/>
              <a:t> </a:t>
            </a:r>
            <a:r>
              <a:rPr lang="el-GR" sz="1800" dirty="0" smtClean="0"/>
              <a:t>με </a:t>
            </a:r>
            <a:r>
              <a:rPr lang="el-GR" sz="1800" dirty="0"/>
              <a:t>πιθανότητα κατάκλυσης μεγαλύτερη από 0.6, δεν θα μπορούσαν να υποστούν ζημιές κατοικημένες </a:t>
            </a:r>
            <a:r>
              <a:rPr lang="el-GR" sz="1800" dirty="0" smtClean="0"/>
              <a:t>περιοχές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/>
              <a:t>όσο μειώνεται η πιθανότητα κατάκλυσης, τόσο αυξάνεται το κόστος των ζημιών από τις </a:t>
            </a:r>
            <a:r>
              <a:rPr lang="el-GR" sz="1800" dirty="0" smtClean="0"/>
              <a:t>πλημμύρες</a:t>
            </a:r>
          </a:p>
          <a:p>
            <a:pPr marL="45720" indent="0">
              <a:buNone/>
            </a:pPr>
            <a:endParaRPr lang="el-GR" sz="1800" dirty="0" smtClean="0"/>
          </a:p>
          <a:p>
            <a:pPr marL="45720" indent="0">
              <a:buNone/>
            </a:pPr>
            <a:r>
              <a:rPr lang="el-GR" sz="1800" b="1" dirty="0"/>
              <a:t>Α</a:t>
            </a:r>
            <a:r>
              <a:rPr lang="el-GR" sz="1800" b="1" dirty="0" smtClean="0"/>
              <a:t>παιτείται </a:t>
            </a:r>
            <a:r>
              <a:rPr lang="el-GR" sz="1800" b="1" dirty="0"/>
              <a:t>ένα σύγχρονο πλαίσιο σε επιστημονικό – τεχνολογικό επίπεδο για τη μελέτη του </a:t>
            </a:r>
            <a:r>
              <a:rPr lang="el-GR" sz="1800" b="1" dirty="0" smtClean="0"/>
              <a:t>φαινομένου.</a:t>
            </a:r>
          </a:p>
          <a:p>
            <a:pPr marL="45720" indent="0">
              <a:buNone/>
            </a:pPr>
            <a:r>
              <a:rPr lang="el-GR" sz="1800" dirty="0"/>
              <a:t>Π</a:t>
            </a:r>
            <a:r>
              <a:rPr lang="el-GR" sz="1800" dirty="0" smtClean="0"/>
              <a:t>ροτεινόμενη </a:t>
            </a:r>
            <a:r>
              <a:rPr lang="el-GR" sz="1800" dirty="0"/>
              <a:t>τεχνική πρακτική θα μπορούσε να είναι πάντα η πραγματοποίηση αναλύσεων ευαισθησίας για όλες τις παραμέτρους που περιλαμβάνονται στο πλαίσιο των κινδύνων πλημμύρας, αλλά ειδικά για αυτούς που σχετίζονται με το δίκτυο ποταμού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779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2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4400" dirty="0" smtClean="0"/>
              <a:t>Μοντελοποίηση Πλημμυρών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2500" y="1371600"/>
            <a:ext cx="7162800" cy="7924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l-GR" sz="2600" dirty="0" smtClean="0"/>
              <a:t>Για το προσδιορισμό της δυναμικής τους: </a:t>
            </a:r>
            <a:r>
              <a:rPr lang="el-GR" sz="2600" b="1" dirty="0" smtClean="0"/>
              <a:t>Προσομοίωση - Μοντελοποίηση Πλημμυρών</a:t>
            </a:r>
            <a:endParaRPr lang="en-US" sz="2600" b="1" dirty="0"/>
          </a:p>
        </p:txBody>
      </p:sp>
      <p:sp>
        <p:nvSpPr>
          <p:cNvPr id="4" name="Down Arrow 3"/>
          <p:cNvSpPr/>
          <p:nvPr/>
        </p:nvSpPr>
        <p:spPr>
          <a:xfrm rot="1909478">
            <a:off x="2598389" y="2318527"/>
            <a:ext cx="30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9960363">
            <a:off x="6157090" y="2312695"/>
            <a:ext cx="30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" y="3174086"/>
            <a:ext cx="4876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Υδρολογική προσομοίωση</a:t>
            </a:r>
          </a:p>
          <a:p>
            <a:r>
              <a:rPr lang="el-GR" sz="2400" dirty="0"/>
              <a:t>π</a:t>
            </a:r>
            <a:r>
              <a:rPr lang="el-GR" sz="2400" dirty="0" smtClean="0"/>
              <a:t>ου ποσοτικοποιεί: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το μέγεθος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τη διάρκεια </a:t>
            </a:r>
            <a:endParaRPr lang="el-G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την </a:t>
            </a:r>
            <a:r>
              <a:rPr lang="el-GR" sz="2400" dirty="0"/>
              <a:t>πιθανότητα εκδήλωσης πλημμύρας</a:t>
            </a:r>
            <a:endParaRPr lang="el-G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38700" y="3151236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Υδραυλική προσομοίωση</a:t>
            </a:r>
          </a:p>
          <a:p>
            <a:r>
              <a:rPr lang="el-GR" sz="2400" dirty="0"/>
              <a:t>π</a:t>
            </a:r>
            <a:r>
              <a:rPr lang="el-GR" sz="2400" dirty="0" smtClean="0"/>
              <a:t>ου χρησιμοποιεί: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διάδοση των κυμάτων πλημμύρας στο </a:t>
            </a:r>
            <a:r>
              <a:rPr lang="el-GR" sz="2400" dirty="0" smtClean="0"/>
              <a:t>κανάλι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τη χαρτογράφηση των περιοχών που πλημμυρίζουν</a:t>
            </a:r>
            <a:endParaRPr lang="en-US" sz="2400" dirty="0"/>
          </a:p>
        </p:txBody>
      </p:sp>
      <p:sp>
        <p:nvSpPr>
          <p:cNvPr id="9" name="Chevron 8"/>
          <p:cNvSpPr/>
          <p:nvPr/>
        </p:nvSpPr>
        <p:spPr>
          <a:xfrm rot="5400000">
            <a:off x="4271072" y="5590098"/>
            <a:ext cx="457200" cy="533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50789" y="6085398"/>
            <a:ext cx="3810000" cy="77260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l-GR" sz="3800" dirty="0" smtClean="0"/>
              <a:t>Αβεβαιότητα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9546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  <p:bldP spid="7" grpId="0"/>
      <p:bldP spid="9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1013"/>
            <a:ext cx="9144000" cy="4786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442"/>
            <a:ext cx="1447800" cy="1431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8039" y="420449"/>
            <a:ext cx="609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</a:t>
            </a:r>
            <a:r>
              <a:rPr lang="el-GR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ΘΝΙΚΟ </a:t>
            </a:r>
            <a:r>
              <a:rPr lang="el-GR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ΜΕΤΣΟΒΙΟ ΠΟΛΥΤΕΧΝΕΙΟ</a:t>
            </a:r>
            <a:endParaRPr lang="en-US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ΣΧΟΛΗ ΠΟΛΙΤΙΚΩΝ ΜΗΧΑΝΙΚΩΝ</a:t>
            </a:r>
            <a:endParaRPr lang="en-US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ΤΟΜΕΑΣ ΥΔΑΤΙΚΩΝ ΠΟΡΩΝ &amp; ΠΕΡΙΒΑΛΛΟΝΤΟΣ</a:t>
            </a:r>
            <a:endParaRPr lang="en-US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7696200" cy="1143000"/>
          </a:xfrm>
        </p:spPr>
        <p:txBody>
          <a:bodyPr/>
          <a:lstStyle/>
          <a:p>
            <a:pPr algn="ctr"/>
            <a:r>
              <a:rPr lang="el-GR" sz="4400" dirty="0" smtClean="0"/>
              <a:t>Σκοπός της εργασίας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2509" y="1337919"/>
            <a:ext cx="5715000" cy="2209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l-GR" sz="2400" dirty="0"/>
              <a:t>Η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αβεβαιότητα</a:t>
            </a:r>
            <a:r>
              <a:rPr lang="el-GR" sz="2400" dirty="0"/>
              <a:t> είναι παρούσα σε πολλές </a:t>
            </a:r>
            <a:r>
              <a:rPr lang="el-GR" sz="2400" u="sng" dirty="0" smtClean="0"/>
              <a:t>πτυχές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δομή του </a:t>
            </a:r>
            <a:r>
              <a:rPr lang="el-GR" sz="2000" dirty="0" smtClean="0"/>
              <a:t>μοντέλου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τις </a:t>
            </a:r>
            <a:r>
              <a:rPr lang="el-GR" sz="2000" dirty="0" smtClean="0"/>
              <a:t>παραμέτρους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τις συνοριακές </a:t>
            </a:r>
            <a:r>
              <a:rPr lang="el-GR" sz="2000" dirty="0" smtClean="0"/>
              <a:t>συνθήκες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τα δεδομένα εισόδου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4343400" y="21336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92354" y="1800135"/>
            <a:ext cx="28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Πολύ μεγάλη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αβεβαιότητα</a:t>
            </a:r>
            <a:r>
              <a:rPr lang="el-GR" sz="2400" dirty="0" smtClean="0"/>
              <a:t>, ακόμη και σε μικρές λεκάνες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2420" y="3840666"/>
            <a:ext cx="864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Μοναδική </a:t>
            </a:r>
            <a:r>
              <a:rPr lang="el-GR" sz="2000" dirty="0"/>
              <a:t>έκφραση της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αβεβαιότητας</a:t>
            </a:r>
            <a:r>
              <a:rPr lang="el-GR" sz="2000" dirty="0"/>
              <a:t> είναι η περίοδος επαναφοράς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4093" y="4207675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Προτεινόμενη </a:t>
            </a:r>
            <a:r>
              <a:rPr lang="el-GR" i="1" dirty="0"/>
              <a:t>μεθοδολογία για βελτίωση της Οδηγίας της ΕΕ για περιπτώσεις απουσίας ή έλλειψη μετρήσεων κυρίως για τη </a:t>
            </a:r>
            <a:r>
              <a:rPr lang="el-GR" i="1" u="sng" dirty="0"/>
              <a:t>περιοχή του δικτύου του ποταμού</a:t>
            </a:r>
            <a:endParaRPr lang="el-GR" i="1" u="sng" dirty="0" smtClean="0"/>
          </a:p>
          <a:p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85692" y="4925199"/>
            <a:ext cx="3114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ΓΕΩΜΕΤΡΙΑ ΚΑΝΑΛΙΟΥ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2910" y="4946339"/>
            <a:ext cx="351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ΥΛΙΚΟ ΤΟΥ ΠΟΤΑΜΟΥ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1" y="572251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Α. Την τοπογραφική και γεωλογική ανάλυση της περιοχής</a:t>
            </a:r>
            <a:endParaRPr lang="en-US" sz="2000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4166928" y="4129836"/>
            <a:ext cx="447730" cy="281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67863" y="5754184"/>
            <a:ext cx="4309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Β. Την ανάλυση </a:t>
            </a:r>
            <a:r>
              <a:rPr lang="el-GR" sz="2000" dirty="0" smtClean="0"/>
              <a:t>ευαισθησίας </a:t>
            </a:r>
            <a:r>
              <a:rPr lang="el-GR" sz="2000" dirty="0"/>
              <a:t>των </a:t>
            </a:r>
            <a:r>
              <a:rPr lang="el-GR" sz="2000" dirty="0" smtClean="0"/>
              <a:t>παραμέτρων – </a:t>
            </a:r>
            <a:r>
              <a:rPr lang="en-US" sz="2000" dirty="0" smtClean="0"/>
              <a:t>Monte Carlo </a:t>
            </a:r>
            <a:r>
              <a:rPr lang="el-GR" sz="2000" dirty="0" smtClean="0"/>
              <a:t>προσέγγιση</a:t>
            </a:r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22" y="5787343"/>
            <a:ext cx="771867" cy="8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/>
      <p:bldP spid="8" grpId="0"/>
      <p:bldP spid="10" grpId="0"/>
      <p:bldP spid="11" grpId="0"/>
      <p:bldP spid="12" grpId="0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2" y="76200"/>
            <a:ext cx="8534400" cy="1143000"/>
          </a:xfrm>
        </p:spPr>
        <p:txBody>
          <a:bodyPr/>
          <a:lstStyle/>
          <a:p>
            <a:pPr algn="ctr"/>
            <a:r>
              <a:rPr lang="el-GR" sz="4400" dirty="0" smtClean="0"/>
              <a:t>Β. Ανάλυση ευαισθησίας παραμέτρων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76400"/>
            <a:ext cx="8763000" cy="2514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ΒΑΣΙΖΟΜΑΣΤΕ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/>
              <a:t>σε μια Monte </a:t>
            </a:r>
            <a:r>
              <a:rPr lang="el-GR" sz="2000" dirty="0"/>
              <a:t>Carlo </a:t>
            </a:r>
            <a:r>
              <a:rPr lang="el-GR" sz="2000" dirty="0" smtClean="0"/>
              <a:t>προσέγγιση: ευέλικτη μέθοδος </a:t>
            </a:r>
            <a:r>
              <a:rPr lang="el-GR" sz="2000" dirty="0"/>
              <a:t>για την ανάλυση της συμπεριφοράς </a:t>
            </a:r>
            <a:r>
              <a:rPr lang="el-GR" sz="2000" dirty="0" smtClean="0"/>
              <a:t>διαδικασιών &amp; χρήσιμη </a:t>
            </a:r>
            <a:r>
              <a:rPr lang="el-GR" sz="2000" dirty="0"/>
              <a:t>για τη μοντελοποίηση των φαινομένων που παρουσιάζουν σημαντική </a:t>
            </a:r>
            <a:r>
              <a:rPr lang="el-GR" sz="2000" dirty="0" smtClean="0"/>
              <a:t>αβεβαιότητα</a:t>
            </a:r>
          </a:p>
          <a:p>
            <a:pPr marL="45720" indent="0">
              <a:buNone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ΠΡΑΓΜΑΤΟΠΟΙΟΥΜΕ</a:t>
            </a:r>
            <a:r>
              <a:rPr lang="el-GR" sz="2000" dirty="0" smtClean="0"/>
              <a:t> </a:t>
            </a:r>
            <a:r>
              <a:rPr lang="el-GR" sz="2000" dirty="0"/>
              <a:t>μια εκτεταμένη ανάλυση ευαισθησίας με ταυτόχρονη μεταβολή του βάθους του καναλιού, του πλάτους καθώς και του συντελεστή τραχύτητας</a:t>
            </a:r>
            <a:endParaRPr lang="el-GR" sz="2000" dirty="0" smtClean="0"/>
          </a:p>
          <a:p>
            <a:pPr marL="45720" indent="0">
              <a:buNone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</a:t>
            </a:r>
            <a:r>
              <a:rPr lang="el-GR" sz="2000" dirty="0" smtClean="0"/>
              <a:t> την ανάπτυξη </a:t>
            </a:r>
            <a:r>
              <a:rPr lang="el-GR" sz="2000" dirty="0"/>
              <a:t>ενός γενικευμένου στοχαστικού πλαισίου για την εκτίμηση της αβεβαιότητας που προκύπτει από τις παραμέτρους του </a:t>
            </a:r>
            <a:r>
              <a:rPr lang="el-GR" sz="2000" dirty="0" smtClean="0"/>
              <a:t>ποταμού</a:t>
            </a:r>
            <a:endParaRPr lang="en-US" sz="2000" dirty="0"/>
          </a:p>
          <a:p>
            <a:pPr marL="45720" indent="0">
              <a:buNone/>
            </a:pPr>
            <a:endParaRPr lang="el-GR" sz="2000" dirty="0" smtClean="0"/>
          </a:p>
          <a:p>
            <a:pPr marL="45720" indent="0">
              <a:buNone/>
            </a:pPr>
            <a:endParaRPr lang="el-GR" sz="2000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81400" y="4406590"/>
            <a:ext cx="1828800" cy="1219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7646" y="56388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/>
              <a:t>εκπόνηση </a:t>
            </a: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πιθανοτικών χαρτών πλημμυρικής κατάκλυσης </a:t>
            </a:r>
            <a:r>
              <a:rPr lang="el-GR" sz="2200" dirty="0"/>
              <a:t>όπου αποτυπώνονται οι πλημμυρικές ζώνες που αντιστοιχούν σε συγκεκριμένες πιθανότητες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3493119" y="4754580"/>
            <a:ext cx="20574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ΣΤΟΧΟΣ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3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l-GR" sz="4400" dirty="0" smtClean="0"/>
              <a:t>Βασικές πηγές αβεβαιότητας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94263"/>
            <a:ext cx="8534400" cy="4724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Αβεβαιότητα </a:t>
            </a:r>
            <a:r>
              <a:rPr lang="el-GR" sz="2400" dirty="0" smtClean="0"/>
              <a:t>σε θέματα που αφορούν κυρίως:</a:t>
            </a:r>
          </a:p>
          <a:p>
            <a:pPr marL="560070" lvl="2" indent="-514350">
              <a:buSzPct val="100000"/>
              <a:buFont typeface="+mj-lt"/>
              <a:buAutoNum type="romanLcPeriod"/>
            </a:pP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συνέπεια και την ακρίβεια των απαιτούμενων στοιχείων εισόδου της τοπογραφίας</a:t>
            </a:r>
          </a:p>
          <a:p>
            <a:pPr marL="45720" indent="0">
              <a:buNone/>
            </a:pPr>
            <a:r>
              <a:rPr lang="el-GR" sz="2400" u="sng" dirty="0"/>
              <a:t>Για </a:t>
            </a:r>
            <a:r>
              <a:rPr lang="el-GR" sz="2400" u="sng" dirty="0" smtClean="0"/>
              <a:t>βελτίωση</a:t>
            </a:r>
            <a:r>
              <a:rPr lang="el-GR" sz="2400" dirty="0" smtClean="0"/>
              <a:t>: </a:t>
            </a:r>
            <a:r>
              <a:rPr lang="el-GR" sz="2000" dirty="0" smtClean="0"/>
              <a:t>τοπογραφικές </a:t>
            </a:r>
            <a:r>
              <a:rPr lang="el-GR" sz="2000" dirty="0"/>
              <a:t>μετρήσεις στο πεδίο, ιδιαίτερα κοντά στο ποτάμιο </a:t>
            </a:r>
            <a:r>
              <a:rPr lang="el-GR" sz="2000" dirty="0" smtClean="0"/>
              <a:t>δίκτυο, </a:t>
            </a:r>
            <a:r>
              <a:rPr lang="el-GR" sz="2000" dirty="0"/>
              <a:t>δορυφορικά δεδομένα ή ιπτάμενες μηχανές «</a:t>
            </a:r>
            <a:r>
              <a:rPr lang="en-US" sz="2000" dirty="0"/>
              <a:t>drone</a:t>
            </a:r>
            <a:r>
              <a:rPr lang="el-GR" sz="2000" dirty="0" smtClean="0"/>
              <a:t>»</a:t>
            </a:r>
          </a:p>
          <a:p>
            <a:pPr marL="560070" lvl="2" indent="-514350">
              <a:buSzPct val="100000"/>
              <a:buFont typeface="+mj-lt"/>
              <a:buAutoNum type="romanLcPeriod" startAt="2"/>
            </a:pP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στοιχεία  που σχετίζ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νται με το υδρολογικό πλαίσιο για τον προσδιορισμό του υδρογραφήματος εισόδου (πλημμυρογράφημα)</a:t>
            </a:r>
          </a:p>
          <a:p>
            <a:pPr marL="45720" lvl="2" indent="0">
              <a:buSzPct val="100000"/>
              <a:buNone/>
            </a:pPr>
            <a:r>
              <a:rPr lang="el-GR" sz="2400" u="sng" dirty="0" smtClean="0"/>
              <a:t>Ασυνέπεια</a:t>
            </a:r>
            <a:r>
              <a:rPr lang="el-GR" sz="2400" dirty="0" smtClean="0"/>
              <a:t>: </a:t>
            </a:r>
            <a:r>
              <a:rPr lang="el-GR" sz="2000" dirty="0" smtClean="0"/>
              <a:t>η </a:t>
            </a:r>
            <a:r>
              <a:rPr lang="el-GR" sz="2000" dirty="0"/>
              <a:t>πραγματική στατιστική συμπεριφορά της ποσότητας κατάκλυσης πλημμύρας, αντιπροσωπεύεται μόνο εν μέρει μέσω της </a:t>
            </a:r>
            <a:r>
              <a:rPr lang="el-GR" sz="2000" dirty="0" smtClean="0"/>
              <a:t>περιόδου </a:t>
            </a:r>
            <a:r>
              <a:rPr lang="el-GR" sz="2000" dirty="0"/>
              <a:t>επαναφοράς των βροχοπτώσεων.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0112" y="5401836"/>
            <a:ext cx="8305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lvl="2" indent="-514350">
              <a:buSzPct val="100000"/>
              <a:buFont typeface="+mj-lt"/>
              <a:buAutoNum type="romanLcPeriod" startAt="3"/>
            </a:pP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θεωρητικό πλαίσιο των υδραυλικών μοντέλων, π.χ.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τύπος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μοντέλου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5791200"/>
            <a:ext cx="3429000" cy="914400"/>
          </a:xfrm>
        </p:spPr>
        <p:txBody>
          <a:bodyPr/>
          <a:lstStyle/>
          <a:p>
            <a:r>
              <a:rPr lang="el-GR" sz="4400" dirty="0" smtClean="0"/>
              <a:t>Συνέχεια</a:t>
            </a:r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7712" y="533400"/>
            <a:ext cx="873698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2970" lvl="2" indent="-857250">
              <a:buSzPct val="100000"/>
              <a:buFont typeface="+mj-lt"/>
              <a:buAutoNum type="romanLcPeriod" startAt="4"/>
            </a:pP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στοιχεία που σχετίζονται με την μοντελοποίηση πλημμύρας</a:t>
            </a:r>
          </a:p>
          <a:p>
            <a:pPr marL="45720" lvl="2" indent="0">
              <a:buSzPct val="100000"/>
              <a:buFont typeface="Georgia" pitchFamily="18" charset="0"/>
              <a:buNone/>
            </a:pPr>
            <a:r>
              <a:rPr lang="el-GR" sz="2000" dirty="0" smtClean="0"/>
              <a:t>Από την υψηλότερη στη χαμηλότερη τυποποιημένη αβεβαιότητα (</a:t>
            </a:r>
            <a:r>
              <a:rPr lang="en-US" sz="2000" dirty="0" err="1" smtClean="0"/>
              <a:t>Dimitriadis</a:t>
            </a:r>
            <a:r>
              <a:rPr lang="en-US" sz="2000" dirty="0" smtClean="0"/>
              <a:t> et al</a:t>
            </a:r>
            <a:r>
              <a:rPr lang="el-GR" sz="2000" dirty="0" smtClean="0"/>
              <a:t>., 2016).: </a:t>
            </a:r>
          </a:p>
          <a:p>
            <a:pPr marL="388620" lvl="2" indent="-342900">
              <a:buSzPct val="100000"/>
              <a:buFont typeface="+mj-lt"/>
              <a:buAutoNum type="arabicPeriod"/>
            </a:pPr>
            <a:r>
              <a:rPr lang="el-GR" sz="2000" dirty="0" smtClean="0"/>
              <a:t>ο αλγόριθμος του μοντέλου</a:t>
            </a:r>
          </a:p>
          <a:p>
            <a:pPr marL="388620" lvl="2" indent="-342900">
              <a:buSzPct val="100000"/>
              <a:buFont typeface="+mj-lt"/>
              <a:buAutoNum type="arabicPeriod"/>
            </a:pPr>
            <a:r>
              <a:rPr lang="el-GR" sz="2000" dirty="0" smtClean="0"/>
              <a:t>ο συντελεστής τραχύτητας του ποταμού και των πλημμυρικών πεδίων </a:t>
            </a:r>
          </a:p>
          <a:p>
            <a:pPr marL="388620" lvl="2" indent="-342900">
              <a:buSzPct val="100000"/>
              <a:buFont typeface="+mj-lt"/>
              <a:buAutoNum type="arabicPeriod"/>
            </a:pPr>
            <a:r>
              <a:rPr lang="el-GR" sz="2000" dirty="0" smtClean="0"/>
              <a:t>το πλημμυρογράφημα εισόδου</a:t>
            </a:r>
          </a:p>
          <a:p>
            <a:pPr marL="388620" lvl="2" indent="-342900">
              <a:buSzPct val="100000"/>
              <a:buFont typeface="+mj-lt"/>
              <a:buAutoNum type="arabicPeriod"/>
            </a:pPr>
            <a:r>
              <a:rPr lang="el-GR" sz="2000" dirty="0" smtClean="0"/>
              <a:t>η διαμήκης και εγκάρσια κλίση </a:t>
            </a:r>
            <a:endParaRPr lang="en-US" sz="2000" dirty="0" smtClean="0"/>
          </a:p>
          <a:p>
            <a:pPr marL="1188720" lvl="2" indent="-1143000">
              <a:buSzPct val="100000"/>
              <a:buFont typeface="+mj-lt"/>
              <a:buAutoNum type="romanLcPeriod" startAt="5"/>
            </a:pP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Επικύρωση δεδομένων</a:t>
            </a:r>
          </a:p>
          <a:p>
            <a:pPr marL="45720" lvl="2" indent="0">
              <a:buSzPct val="100000"/>
              <a:buFont typeface="Georgia" pitchFamily="18" charset="0"/>
              <a:buNone/>
            </a:pPr>
            <a:r>
              <a:rPr lang="el-GR" sz="2000" dirty="0" smtClean="0"/>
              <a:t>Αναγκαιότητα της επικύρωσης δεδομένων, όπως η απορροή κατάντη, η πλημμυρισμένη περιοχή και οι μετρήσεις ταχύτητας</a:t>
            </a:r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lvl="2" indent="0">
              <a:buSzPct val="100000"/>
              <a:buFont typeface="Georgia" pitchFamily="18" charset="0"/>
              <a:buNone/>
            </a:pPr>
            <a:r>
              <a:rPr lang="el-GR" sz="2000" i="1" dirty="0" smtClean="0"/>
              <a:t>Η περιορισμένη επικύρωση θα μπορούσε να οδηγήσει σε αδικαιολόγητες ενέργειες όπως την «υπερβολική» προσομοίωση του μοντέλου και την άσκοπη χρήση υποθέσεων στη χαρτογράφηση των πλημμυρών. </a:t>
            </a:r>
          </a:p>
          <a:p>
            <a:pPr marL="45720" indent="0">
              <a:buFont typeface="Georgia" pitchFamily="18" charset="0"/>
              <a:buNone/>
            </a:pPr>
            <a:endParaRPr lang="el-GR" sz="1600" dirty="0" smtClean="0"/>
          </a:p>
          <a:p>
            <a:pPr marL="45720" indent="0">
              <a:buFont typeface="Georgia" pitchFamily="18" charset="0"/>
              <a:buNone/>
            </a:pPr>
            <a:r>
              <a:rPr lang="el-GR" sz="1600" dirty="0" smtClean="0"/>
              <a:t>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576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762000"/>
          </a:xfrm>
        </p:spPr>
        <p:txBody>
          <a:bodyPr>
            <a:noAutofit/>
          </a:bodyPr>
          <a:lstStyle/>
          <a:p>
            <a:pPr algn="ctr"/>
            <a:r>
              <a:rPr lang="el-GR" sz="4400" dirty="0"/>
              <a:t>Περιοχή </a:t>
            </a:r>
            <a:r>
              <a:rPr lang="el-GR" sz="4400" dirty="0" smtClean="0"/>
              <a:t>Μελέτης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3778033" cy="2514600"/>
          </a:xfrm>
        </p:spPr>
      </p:pic>
      <p:sp>
        <p:nvSpPr>
          <p:cNvPr id="6" name="Right Arrow 5"/>
          <p:cNvSpPr/>
          <p:nvPr/>
        </p:nvSpPr>
        <p:spPr>
          <a:xfrm rot="16200000">
            <a:off x="1066800" y="3429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343400" y="1371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2673" y="39243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Σταθμός Ανάντη: Αλή Εφέντη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13393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Σταθμός Κατάντη: Αμυγδαλιά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99018"/>
              </p:ext>
            </p:extLst>
          </p:nvPr>
        </p:nvGraphicFramePr>
        <p:xfrm>
          <a:off x="464130" y="4419600"/>
          <a:ext cx="4793670" cy="1165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734"/>
                <a:gridCol w="958734"/>
                <a:gridCol w="958734"/>
                <a:gridCol w="958734"/>
                <a:gridCol w="958734"/>
              </a:tblGrid>
              <a:tr h="679618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Λεκάνη</a:t>
                      </a:r>
                      <a:r>
                        <a:rPr lang="el-GR" sz="1200" baseline="0" dirty="0" smtClean="0"/>
                        <a:t> απορροής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Έκταση (km2)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Μέση Βροχ.</a:t>
                      </a:r>
                    </a:p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(mm/y)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Μέση Απορροή (mm/y)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Συντ.</a:t>
                      </a:r>
                      <a:r>
                        <a:rPr lang="el-GR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Απορροής</a:t>
                      </a:r>
                      <a:endParaRPr lang="en-US" sz="1200" dirty="0"/>
                    </a:p>
                  </a:txBody>
                  <a:tcPr/>
                </a:tc>
              </a:tr>
              <a:tr h="485441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Υπολεκάνη</a:t>
                      </a:r>
                      <a:r>
                        <a:rPr lang="el-GR" sz="1200" baseline="0" dirty="0" smtClean="0"/>
                        <a:t> Ενιππέα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0" y="2057400"/>
            <a:ext cx="29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Όρια </a:t>
            </a:r>
            <a:r>
              <a:rPr lang="el-GR" dirty="0"/>
              <a:t>των Νομών Τρικάλων και </a:t>
            </a:r>
            <a:r>
              <a:rPr lang="el-GR" dirty="0" smtClean="0"/>
              <a:t>Λάρισας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</a:t>
            </a:r>
            <a:r>
              <a:rPr lang="el-GR" dirty="0" smtClean="0"/>
              <a:t>ήκος </a:t>
            </a:r>
            <a:r>
              <a:rPr lang="el-GR" dirty="0"/>
              <a:t>ποταμού </a:t>
            </a:r>
            <a:r>
              <a:rPr lang="el-GR" dirty="0" smtClean="0"/>
              <a:t>40km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πολύ μικρές </a:t>
            </a:r>
            <a:r>
              <a:rPr lang="el-GR" dirty="0" smtClean="0"/>
              <a:t>κλίσεις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συμβολή </a:t>
            </a:r>
            <a:r>
              <a:rPr lang="el-GR" dirty="0"/>
              <a:t>με τον ποταμό Ενιπέα (πλησίον της θέσης Αλή Εφέντη</a:t>
            </a:r>
            <a:r>
              <a:rPr lang="el-G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αναχώματα για την προστασία της </a:t>
            </a:r>
            <a:r>
              <a:rPr lang="el-GR" dirty="0" smtClean="0"/>
              <a:t>πεδιάδας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Κύρια χρήση </a:t>
            </a:r>
            <a:r>
              <a:rPr lang="el-GR" dirty="0" smtClean="0"/>
              <a:t>γης: γεωργική καλλιέργεια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2673" y="5843052"/>
            <a:ext cx="490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Ζώνης </a:t>
            </a:r>
            <a:r>
              <a:rPr lang="el-GR" dirty="0"/>
              <a:t>Δυνητικά Υψηλού Κινδύνου Πλημμύρας 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638800" y="5889218"/>
            <a:ext cx="609600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00800" y="570455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Οδηγία </a:t>
            </a:r>
            <a:r>
              <a:rPr lang="el-GR" dirty="0"/>
              <a:t>2007/60/ΕΚ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9253" y="1164848"/>
            <a:ext cx="24049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Δυτική  Λεκάνη Θεσσαλίας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1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7" grpId="0"/>
      <p:bldP spid="10" grpId="0"/>
      <p:bldP spid="14" grpId="0"/>
      <p:bldP spid="15" grpId="0"/>
      <p:bldP spid="16" grpId="0" animBg="1"/>
      <p:bldP spid="1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l-GR" sz="4400" dirty="0"/>
              <a:t>Βιβλιογραφικά στοιχεία κατανομών των παραμέτρων</a:t>
            </a:r>
            <a:r>
              <a:rPr lang="en-US" sz="4400" dirty="0"/>
              <a:t/>
            </a:r>
            <a:br>
              <a:rPr lang="en-US" sz="44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3657600" cy="685800"/>
          </a:xfrm>
        </p:spPr>
        <p:txBody>
          <a:bodyPr>
            <a:noAutofit/>
          </a:bodyPr>
          <a:lstStyle/>
          <a:p>
            <a:pPr marL="560070" indent="-514350">
              <a:buSzPct val="100000"/>
              <a:buFont typeface="+mj-lt"/>
              <a:buAutoNum type="romanLcPeriod"/>
            </a:pPr>
            <a:r>
              <a:rPr lang="el-GR" sz="2400" b="1" dirty="0"/>
              <a:t>Συντελεστής τραχύτητας </a:t>
            </a:r>
            <a:r>
              <a:rPr lang="en-US" sz="2400" b="1" dirty="0"/>
              <a:t>Manning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ΟΜΟΙΟΜΟΡΦΑ;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981200" y="3128665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5605" y="3757599"/>
            <a:ext cx="3873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Hydraulic Engineering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 </a:t>
            </a:r>
            <a:r>
              <a:rPr lang="en-US" sz="2000" dirty="0" smtClean="0"/>
              <a:t>Lognormal </a:t>
            </a:r>
            <a:r>
              <a:rPr lang="el-GR" sz="2000" dirty="0" smtClean="0"/>
              <a:t>κατονομή, </a:t>
            </a:r>
          </a:p>
          <a:p>
            <a:pPr algn="ctr"/>
            <a:r>
              <a:rPr lang="el-GR" sz="2000" dirty="0" smtClean="0"/>
              <a:t>τυπικές τιμές 0,025 – 0,035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0" y="19050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indent="-514350">
              <a:buSzPct val="100000"/>
              <a:buFont typeface="+mj-lt"/>
              <a:buAutoNum type="romanLcPeriod" startAt="2"/>
            </a:pPr>
            <a:r>
              <a:rPr lang="el-GR" sz="2400" b="1" dirty="0" smtClean="0"/>
              <a:t>Πλάτος καναλιού</a:t>
            </a:r>
          </a:p>
          <a:p>
            <a:pPr marL="560070" indent="-514350">
              <a:buSzPct val="100000"/>
              <a:buFont typeface="+mj-lt"/>
              <a:buAutoNum type="romanLcPeriod" startAt="2"/>
            </a:pPr>
            <a:r>
              <a:rPr lang="el-GR" sz="2400" b="1" dirty="0" smtClean="0"/>
              <a:t>Βάθος καναλιού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24500" y="2971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ΟΜΟΙΟΜΟΡΦΑ;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537402" y="3511235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45205" y="4121005"/>
            <a:ext cx="3873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Δεδομένα μετρήσεων Πάδου ποταμού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smtClean="0"/>
              <a:t>Lognormal </a:t>
            </a:r>
            <a:r>
              <a:rPr lang="el-GR" sz="2000" dirty="0" smtClean="0"/>
              <a:t>κατονομή</a:t>
            </a:r>
          </a:p>
          <a:p>
            <a:pPr marL="514350" indent="-514350" algn="ctr">
              <a:buFont typeface="+mj-lt"/>
              <a:buAutoNum type="romanLcPeriod" startAt="2"/>
            </a:pPr>
            <a:endParaRPr lang="el-GR" sz="20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0473" y="511376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indent="-514350">
              <a:buSzPct val="100000"/>
              <a:buFont typeface="+mj-lt"/>
              <a:buAutoNum type="romanLcPeriod" startAt="4"/>
            </a:pPr>
            <a:r>
              <a:rPr lang="el-GR" sz="2400" b="1" dirty="0" smtClean="0"/>
              <a:t>Παροχή ποταμού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16200000">
            <a:off x="4108295" y="5494761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81600" y="5364924"/>
            <a:ext cx="2286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Extreme Type</a:t>
            </a:r>
            <a:r>
              <a:rPr lang="el-GR" sz="2000" dirty="0"/>
              <a:t> </a:t>
            </a:r>
            <a:r>
              <a:rPr lang="el-GR" sz="2000" dirty="0" smtClean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Lognormal</a:t>
            </a:r>
            <a:endParaRPr lang="el-G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LogPearson</a:t>
            </a:r>
            <a:endParaRPr lang="el-G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62361" y="5617421"/>
            <a:ext cx="261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ΣΙΓΟΥΡΑ ΟΧΙ ΟΜΟΙΟΜΟΡΦ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 animBg="1"/>
      <p:bldP spid="8" grpId="0"/>
      <p:bldP spid="9" grpId="0"/>
      <p:bldP spid="10" grpId="0"/>
      <p:bldP spid="11" grpId="0" animBg="1"/>
      <p:bldP spid="12" grpId="0"/>
      <p:bldP spid="14" grpId="0"/>
      <p:bldP spid="18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2919</TotalTime>
  <Words>1561</Words>
  <Application>Microsoft Office PowerPoint</Application>
  <PresentationFormat>On-screen Show (4:3)</PresentationFormat>
  <Paragraphs>278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Slipstream</vt:lpstr>
      <vt:lpstr>Office Theme</vt:lpstr>
      <vt:lpstr>PowerPoint Presentation</vt:lpstr>
      <vt:lpstr>Πλημμύρες &amp; Οδηγία Ε.Ε.</vt:lpstr>
      <vt:lpstr>Μοντελοποίηση Πλημμυρών</vt:lpstr>
      <vt:lpstr>Σκοπός της εργασίας</vt:lpstr>
      <vt:lpstr>Β. Ανάλυση ευαισθησίας παραμέτρων</vt:lpstr>
      <vt:lpstr>Βασικές πηγές αβεβαιότητας</vt:lpstr>
      <vt:lpstr>Συνέχεια</vt:lpstr>
      <vt:lpstr>Περιοχή Μελέτης</vt:lpstr>
      <vt:lpstr>Βιβλιογραφικά στοιχεία κατανομών των παραμέτρων </vt:lpstr>
      <vt:lpstr>Προσομοίωση ιστορικής χρονοσειράς</vt:lpstr>
      <vt:lpstr>Κλιμακόγραμμα &amp; Hurst</vt:lpstr>
      <vt:lpstr>Περιγραφή υδραυλικού μοντέλου</vt:lpstr>
      <vt:lpstr>Συνέχεια</vt:lpstr>
      <vt:lpstr>Μια προτεινόμενη πρακτική</vt:lpstr>
      <vt:lpstr>Εφαρμογή Ανάλυσης Αβεβαιότητας </vt:lpstr>
      <vt:lpstr>Συνέχεια</vt:lpstr>
      <vt:lpstr>Πιθανοτικός Χάρτης κατάκλυσης πλημμύρας </vt:lpstr>
      <vt:lpstr>Συνέχεια</vt:lpstr>
      <vt:lpstr>Έλεγχος υδραυλικών χαρακτηριστικών μοντέλου </vt:lpstr>
      <vt:lpstr>Εκτίμηση οικονομικών ζημιών</vt:lpstr>
      <vt:lpstr>Κατηγορίες οικονομικών ζημιών</vt:lpstr>
      <vt:lpstr>Εκτίμηση της αξίας αστικών ακινήτων</vt:lpstr>
      <vt:lpstr>Εκτίμηση κινητών αξιών</vt:lpstr>
      <vt:lpstr>Εφαρμογή εκτίμησης ζημιών (post - event damage)</vt:lpstr>
      <vt:lpstr>Συνέχεια</vt:lpstr>
      <vt:lpstr>Συνέχεια</vt:lpstr>
      <vt:lpstr>Συνέχεια</vt:lpstr>
      <vt:lpstr>Συνέχεια</vt:lpstr>
      <vt:lpstr>Συμπεράσματα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Amalia Petsiou</dc:creator>
  <cp:lastModifiedBy>Amalia</cp:lastModifiedBy>
  <cp:revision>237</cp:revision>
  <dcterms:created xsi:type="dcterms:W3CDTF">2006-08-16T00:00:00Z</dcterms:created>
  <dcterms:modified xsi:type="dcterms:W3CDTF">2017-03-21T07:19:58Z</dcterms:modified>
</cp:coreProperties>
</file>