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335" r:id="rId4"/>
    <p:sldId id="260" r:id="rId5"/>
    <p:sldId id="262" r:id="rId6"/>
    <p:sldId id="283" r:id="rId7"/>
    <p:sldId id="282" r:id="rId8"/>
    <p:sldId id="293" r:id="rId9"/>
    <p:sldId id="336" r:id="rId10"/>
    <p:sldId id="302" r:id="rId11"/>
    <p:sldId id="301" r:id="rId12"/>
    <p:sldId id="299" r:id="rId13"/>
    <p:sldId id="300" r:id="rId14"/>
    <p:sldId id="303" r:id="rId15"/>
    <p:sldId id="298" r:id="rId16"/>
    <p:sldId id="297" r:id="rId17"/>
    <p:sldId id="296" r:id="rId18"/>
    <p:sldId id="295" r:id="rId19"/>
    <p:sldId id="294" r:id="rId20"/>
    <p:sldId id="304" r:id="rId21"/>
    <p:sldId id="306" r:id="rId22"/>
    <p:sldId id="307" r:id="rId23"/>
    <p:sldId id="320" r:id="rId24"/>
    <p:sldId id="319" r:id="rId25"/>
    <p:sldId id="318" r:id="rId26"/>
    <p:sldId id="317" r:id="rId27"/>
    <p:sldId id="316" r:id="rId28"/>
    <p:sldId id="314" r:id="rId29"/>
    <p:sldId id="313" r:id="rId30"/>
    <p:sldId id="312" r:id="rId31"/>
    <p:sldId id="309" r:id="rId32"/>
    <p:sldId id="310" r:id="rId33"/>
    <p:sldId id="308" r:id="rId34"/>
    <p:sldId id="330" r:id="rId35"/>
    <p:sldId id="331" r:id="rId36"/>
    <p:sldId id="332" r:id="rId37"/>
    <p:sldId id="329" r:id="rId38"/>
    <p:sldId id="333" r:id="rId39"/>
    <p:sldId id="328" r:id="rId40"/>
    <p:sldId id="327" r:id="rId41"/>
    <p:sldId id="334" r:id="rId42"/>
    <p:sldId id="326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nis koudouris" initials="gk" lastIdx="1" clrIdx="0">
    <p:extLst>
      <p:ext uri="{19B8F6BF-5375-455C-9EA6-DF929625EA0E}">
        <p15:presenceInfo xmlns:p15="http://schemas.microsoft.com/office/powerpoint/2012/main" userId="ac14657809a1fa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92" d="100"/>
          <a:sy n="92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/>
              <a:t>ξτυτξ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496AE-0B32-4D6C-B59B-B9986042F01D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2A0E5-A923-46B4-9040-6D5B0CEA97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153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/>
              <a:t>ξτυτξ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8006C-EA40-4C10-8EE0-7EBD47732093}" type="datetimeFigureOut">
              <a:rPr lang="el-GR" smtClean="0"/>
              <a:t>6/11/2017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F773-3443-45E4-9200-A4D3E2379D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289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AEC2-70A9-4B74-A41F-9D93DD9D008F}" type="datetime1">
              <a:rPr lang="el-GR" smtClean="0"/>
              <a:t>6/11/2017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9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F576-AD26-4E0E-8824-7DF1072F1D67}" type="datetime1">
              <a:rPr lang="el-GR" smtClean="0"/>
              <a:t>6/11/2017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4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3661-4325-4C06-BCFD-E7CE885D8092}" type="datetime1">
              <a:rPr lang="el-GR" smtClean="0"/>
              <a:t>6/11/2017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84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B09D-2A17-4BDE-A5D4-C1F17DE304D6}" type="datetime1">
              <a:rPr lang="el-GR" smtClean="0"/>
              <a:t>6/11/2017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29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EE3-70E0-4E0A-9A7A-A2A09213B407}" type="datetime1">
              <a:rPr lang="el-GR" smtClean="0"/>
              <a:t>6/11/2017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5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9BD-ECF1-43EC-B889-56BB5C476B00}" type="datetime1">
              <a:rPr lang="el-GR" smtClean="0"/>
              <a:t>6/11/2017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09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6EC7-B4A0-4829-B8F2-837B26587D58}" type="datetime1">
              <a:rPr lang="el-GR" smtClean="0"/>
              <a:t>6/11/2017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43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6FE5-9278-4C63-B68C-4EC2B651793C}" type="datetime1">
              <a:rPr lang="el-GR" smtClean="0"/>
              <a:t>6/11/2017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81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2952-7533-4B1E-BA1B-38AE1504CEA1}" type="datetime1">
              <a:rPr lang="el-GR" smtClean="0"/>
              <a:t>6/11/2017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10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0A2-E288-4E18-BEF3-1D098C9299CF}" type="datetime1">
              <a:rPr lang="el-GR" smtClean="0"/>
              <a:t>6/11/2017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372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2873-8315-4362-AFC7-05129BC316D9}" type="datetime1">
              <a:rPr lang="el-GR" smtClean="0"/>
              <a:t>6/11/2017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36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F5CE2-2B95-42D8-9B25-9399C8EF6568}" type="datetime1">
              <a:rPr lang="el-GR" smtClean="0"/>
              <a:t>6/11/2017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BCB0E-703F-44F0-9D29-43BD9B041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90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0754" y="310602"/>
            <a:ext cx="4140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Εθνικό Μετσόβιο Πολυτεχνείο</a:t>
            </a:r>
          </a:p>
          <a:p>
            <a:pPr algn="ctr"/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Πολιτικών Μηχανικών</a:t>
            </a:r>
          </a:p>
          <a:p>
            <a:pPr algn="ctr"/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Υδατικών Πόρων και Περιβάλλοντος</a:t>
            </a:r>
          </a:p>
          <a:p>
            <a:pPr algn="ctr"/>
            <a:endParaRPr lang="el-G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918" y="1573437"/>
            <a:ext cx="1122454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0"/>
              </a:spcBef>
              <a:spcAft>
                <a:spcPts val="0"/>
              </a:spcAft>
            </a:pPr>
            <a:r>
              <a:rPr lang="el-GR" sz="23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Στοχαστική διερεύνηση της χρονικής μεταβολής της ηλιακής ακτινοβολίας</a:t>
            </a:r>
            <a:endParaRPr lang="el-GR" sz="2300" b="1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Palatino Linotype" panose="0204050205050503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/>
            <a:endParaRPr lang="el-GR" sz="20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" y="148838"/>
            <a:ext cx="1302682" cy="128591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7C1EB10-C0DF-4485-8E7C-DFB6E70BD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058" y="173694"/>
            <a:ext cx="1440160" cy="1214126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74FFB34-2587-4358-8283-2344E6D5FFC8}"/>
              </a:ext>
            </a:extLst>
          </p:cNvPr>
          <p:cNvSpPr/>
          <p:nvPr/>
        </p:nvSpPr>
        <p:spPr>
          <a:xfrm>
            <a:off x="5911193" y="6026557"/>
            <a:ext cx="609600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</a:pPr>
            <a:r>
              <a:rPr lang="el-GR" sz="12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Επιβλέπων:</a:t>
            </a:r>
            <a:r>
              <a:rPr lang="el-GR" sz="12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Δημήτρης Κουτσογιάννης, Δρ. Πολιτικός Μηχανικός, Καθηγητής ΕΜΠ</a:t>
            </a: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</a:pPr>
            <a:r>
              <a:rPr lang="el-GR" sz="1200" b="1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Συνεπιβλέπων</a:t>
            </a:r>
            <a:r>
              <a:rPr lang="el-GR" sz="12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:</a:t>
            </a:r>
            <a:r>
              <a:rPr lang="el-GR" sz="12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Παναγιώτης Δημητριάδης, Δρ. Πολιτικός Μηχανικός</a:t>
            </a:r>
            <a:endParaRPr lang="el-GR" sz="12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F1CB512-6BDF-49FC-9610-5F74CD61B388}"/>
              </a:ext>
            </a:extLst>
          </p:cNvPr>
          <p:cNvSpPr/>
          <p:nvPr/>
        </p:nvSpPr>
        <p:spPr>
          <a:xfrm>
            <a:off x="-1" y="6024847"/>
            <a:ext cx="591119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</a:pPr>
            <a:r>
              <a:rPr lang="el-GR" sz="12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Διπλωματική Εργασία του Ιωάννη Κουντούρη</a:t>
            </a:r>
          </a:p>
          <a:p>
            <a: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</a:pPr>
            <a:r>
              <a:rPr lang="el-GR" sz="12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Νοέμβριος 2017, Αθήνα</a:t>
            </a:r>
          </a:p>
        </p:txBody>
      </p:sp>
      <p:pic>
        <p:nvPicPr>
          <p:cNvPr id="13" name="Εικόνα 12" descr="C:\Users\koudo\AppData\Local\Microsoft\Windows\INetCache\Content.Word\paradeigma_klimakogra.tif">
            <a:extLst>
              <a:ext uri="{FF2B5EF4-FFF2-40B4-BE49-F238E27FC236}">
                <a16:creationId xmlns:a16="http://schemas.microsoft.com/office/drawing/2014/main" id="{493ADD1E-8D50-41D5-93E9-1B83D80E69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2" y="2466179"/>
            <a:ext cx="5760720" cy="248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13" descr="C:\Users\koudo\AppData\Local\Microsoft\Windows\INetCache\Content.Word\συνθετική χρονοσειρα.tif">
            <a:extLst>
              <a:ext uri="{FF2B5EF4-FFF2-40B4-BE49-F238E27FC236}">
                <a16:creationId xmlns:a16="http://schemas.microsoft.com/office/drawing/2014/main" id="{50052091-EB65-49B9-9622-ED291083002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40" y="2513108"/>
            <a:ext cx="5760720" cy="2435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47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10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65253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865256" y="6344595"/>
            <a:ext cx="228600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1D9414-0E79-4F36-99FA-B4338C3CFED1}"/>
              </a:ext>
            </a:extLst>
          </p:cNvPr>
          <p:cNvSpPr txBox="1"/>
          <p:nvPr/>
        </p:nvSpPr>
        <p:spPr>
          <a:xfrm>
            <a:off x="838198" y="176474"/>
            <a:ext cx="46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Δεδομένα και περιοχές μελέτης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5D2179-D4F8-4A83-975B-7643B5C330AE}"/>
              </a:ext>
            </a:extLst>
          </p:cNvPr>
          <p:cNvSpPr txBox="1"/>
          <p:nvPr/>
        </p:nvSpPr>
        <p:spPr>
          <a:xfrm>
            <a:off x="1089660" y="891375"/>
            <a:ext cx="1033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Ημερήσια δεδομένα ηλιακής ακτινοβολίας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Ωριαία δεδομένα ηλιακής ακτινοβολίας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Ημερήσια δεδομένα συντελεστή αιθριότητας Κ</a:t>
            </a:r>
            <a:r>
              <a:rPr lang="el-GR" baseline="-25000" dirty="0">
                <a:latin typeface="Palatino Linotype" panose="02040502050505030304" pitchFamily="18" charset="0"/>
              </a:rPr>
              <a:t>Τ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Ωριαία δεδομένα συντελεστή αιθριότητας Κ</a:t>
            </a:r>
            <a:r>
              <a:rPr lang="el-GR" baseline="-25000" dirty="0">
                <a:latin typeface="Palatino Linotype" panose="02040502050505030304" pitchFamily="18" charset="0"/>
              </a:rPr>
              <a:t>Τ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BACBC07E-D2CB-4A4F-ADE0-EDA50BAFD2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3" y="2498369"/>
            <a:ext cx="5127625" cy="300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A91E1672-5A39-4856-8800-882FB2C4378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81" y="2419333"/>
            <a:ext cx="4568825" cy="308258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AE426A-94D8-43F3-B56C-8AA116A8AB7A}"/>
              </a:ext>
            </a:extLst>
          </p:cNvPr>
          <p:cNvSpPr txBox="1"/>
          <p:nvPr/>
        </p:nvSpPr>
        <p:spPr>
          <a:xfrm>
            <a:off x="838198" y="5546042"/>
            <a:ext cx="512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(δεδομένα βάσης</a:t>
            </a:r>
            <a:r>
              <a:rPr lang="en-GB" sz="1400" dirty="0"/>
              <a:t> </a:t>
            </a:r>
            <a:r>
              <a:rPr lang="en-US" sz="1400" dirty="0"/>
              <a:t>NASA-Surface meteorology and Solar Energy)</a:t>
            </a:r>
            <a:r>
              <a:rPr lang="el-G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59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11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866E1D-39EB-4E43-99F0-ADA18229F0B6}"/>
              </a:ext>
            </a:extLst>
          </p:cNvPr>
          <p:cNvSpPr txBox="1"/>
          <p:nvPr/>
        </p:nvSpPr>
        <p:spPr>
          <a:xfrm>
            <a:off x="838198" y="176474"/>
            <a:ext cx="46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Δεδομένα και περιοχές μελέτης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C5EE1D-F6E0-413B-8FBB-E91044A10E9A}"/>
              </a:ext>
            </a:extLst>
          </p:cNvPr>
          <p:cNvSpPr/>
          <p:nvPr/>
        </p:nvSpPr>
        <p:spPr>
          <a:xfrm>
            <a:off x="958436" y="891375"/>
            <a:ext cx="454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Ωριαία δεδομένα Ηλιακής ακτινοβολίας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F725D-EC4E-4ED4-B803-916391E9BDF0}"/>
              </a:ext>
            </a:extLst>
          </p:cNvPr>
          <p:cNvSpPr txBox="1"/>
          <p:nvPr/>
        </p:nvSpPr>
        <p:spPr>
          <a:xfrm>
            <a:off x="735980" y="1287096"/>
            <a:ext cx="10787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Hydrological Observatory of Athens </a:t>
            </a:r>
            <a:r>
              <a:rPr lang="el-GR" dirty="0">
                <a:latin typeface="Palatino Linotype" panose="02040502050505030304" pitchFamily="18" charset="0"/>
              </a:rPr>
              <a:t>με 10 σταθμούς με πάνω από 12  χρόνια μετρήσεις σε 10λεπτη κλίμακα.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Palatino Linotype" panose="02040502050505030304" pitchFamily="18" charset="0"/>
              </a:rPr>
              <a:t>Βάση δεδομένων </a:t>
            </a:r>
            <a:r>
              <a:rPr lang="en-GB" dirty="0">
                <a:latin typeface="Palatino Linotype" panose="02040502050505030304" pitchFamily="18" charset="0"/>
              </a:rPr>
              <a:t>NRLE ( National Renewable Energy Laboratory)-NSRDB (National Solar Radiation Database)</a:t>
            </a:r>
            <a:r>
              <a:rPr lang="el-GR" dirty="0">
                <a:latin typeface="Palatino Linotype" panose="02040502050505030304" pitchFamily="18" charset="0"/>
              </a:rPr>
              <a:t> με πάνω από  14 χρόνια μετρήσεις ωριαίας κλίμακας σε 40 σταθμούς της Αμερικής.</a:t>
            </a:r>
          </a:p>
          <a:p>
            <a:endParaRPr lang="el-GR" dirty="0"/>
          </a:p>
          <a:p>
            <a:r>
              <a:rPr lang="el-GR" dirty="0"/>
              <a:t> </a:t>
            </a:r>
          </a:p>
        </p:txBody>
      </p:sp>
      <p:pic>
        <p:nvPicPr>
          <p:cNvPr id="19" name="Εικόνα 18" descr="C:\Users\koudo\AppData\Local\Microsoft\Windows\INetCache\Content.Word\NOAAmap.jpg">
            <a:extLst>
              <a:ext uri="{FF2B5EF4-FFF2-40B4-BE49-F238E27FC236}">
                <a16:creationId xmlns:a16="http://schemas.microsoft.com/office/drawing/2014/main" id="{FB5FDE6A-2CA5-401A-84C4-7309445902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80" y="2588516"/>
            <a:ext cx="4624120" cy="327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3BF47FD-75A3-447A-BDFF-35A4C3502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979" y="2592697"/>
            <a:ext cx="3876688" cy="327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2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12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84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Ημερήσια ανάλυση ηλιακής ακτινοβολίας σε μηνιαία κλίμακα (1)  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83529" y="6344595"/>
            <a:ext cx="410327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45910-D8D2-4D48-9C31-58904BA5700D}"/>
              </a:ext>
            </a:extLst>
          </p:cNvPr>
          <p:cNvSpPr txBox="1"/>
          <p:nvPr/>
        </p:nvSpPr>
        <p:spPr>
          <a:xfrm>
            <a:off x="813685" y="812812"/>
            <a:ext cx="108698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Palatino Linotype" panose="02040502050505030304" pitchFamily="18" charset="0"/>
              </a:rPr>
              <a:t>Χρήση του προγράμματος 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ανοιχτού λογισμικού πακέτου στατιστικής ανάλυσης του Υδρογνώμων, εφαρμογή πληθώρας γνωστών από την βιβλιογραφία κατανομών </a:t>
            </a:r>
            <a:r>
              <a:rPr lang="el-GR" dirty="0">
                <a:latin typeface="Palatino Linotype" panose="02040502050505030304" pitchFamily="18" charset="0"/>
              </a:rPr>
              <a:t>(</a:t>
            </a:r>
            <a:r>
              <a:rPr lang="el-GR" dirty="0" err="1">
                <a:latin typeface="Palatino Linotype" panose="02040502050505030304" pitchFamily="18" charset="0"/>
              </a:rPr>
              <a:t>Gamma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Pareto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Lognormal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Pearson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κλπ</a:t>
            </a:r>
            <a:r>
              <a:rPr lang="el-GR" dirty="0">
                <a:latin typeface="Palatino Linotype" panose="02040502050505030304" pitchFamily="18" charset="0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Palatino Linotype" panose="02040502050505030304" pitchFamily="18" charset="0"/>
              </a:rPr>
              <a:t>Καλή προσαρμογή μεν αδυναμία να δώσουν φυσική ερμηνεία στη διεργασία δε.</a:t>
            </a:r>
          </a:p>
          <a:p>
            <a:pPr algn="just"/>
            <a:endParaRPr lang="el-GR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Palatino Linotype" panose="02040502050505030304" pitchFamily="18" charset="0"/>
              </a:rPr>
              <a:t>Ο ήλιος αποτελεί την </a:t>
            </a:r>
            <a:r>
              <a:rPr lang="el-GR" dirty="0" err="1">
                <a:latin typeface="Palatino Linotype" panose="02040502050505030304" pitchFamily="18" charset="0"/>
              </a:rPr>
              <a:t>αιτιοκρατικότητα</a:t>
            </a:r>
            <a:r>
              <a:rPr lang="el-GR" dirty="0">
                <a:latin typeface="Palatino Linotype" panose="02040502050505030304" pitchFamily="18" charset="0"/>
              </a:rPr>
              <a:t> της διεργασίας, διαθέτει καθορισμένη εκπομπή (ηλιακή σταθερά </a:t>
            </a:r>
            <a:r>
              <a:rPr lang="en-GB" dirty="0">
                <a:latin typeface="Palatino Linotype" panose="02040502050505030304" pitchFamily="18" charset="0"/>
              </a:rPr>
              <a:t>Go=1367 w/m</a:t>
            </a:r>
            <a:r>
              <a:rPr lang="en-GB" baseline="30000" dirty="0">
                <a:latin typeface="Palatino Linotype" panose="02040502050505030304" pitchFamily="18" charset="0"/>
              </a:rPr>
              <a:t>2</a:t>
            </a:r>
            <a:r>
              <a:rPr lang="en-GB" dirty="0">
                <a:latin typeface="Palatino Linotype" panose="02040502050505030304" pitchFamily="18" charset="0"/>
              </a:rPr>
              <a:t>)</a:t>
            </a:r>
            <a:r>
              <a:rPr lang="en-GB" baseline="30000" dirty="0">
                <a:latin typeface="Palatino Linotype" panose="02040502050505030304" pitchFamily="18" charset="0"/>
              </a:rPr>
              <a:t> </a:t>
            </a:r>
            <a:r>
              <a:rPr lang="el-GR" dirty="0">
                <a:latin typeface="Palatino Linotype" panose="02040502050505030304" pitchFamily="18" charset="0"/>
              </a:rPr>
              <a:t>και η εποχικότητα δικαιολογείται από την σχετική κίνηση της γης με τον ήλιο και άλλους ντετερμινιστικούς παράγοντες.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528557-0C12-44FE-AE40-F469DF4647D9}"/>
                  </a:ext>
                </a:extLst>
              </p:cNvPr>
              <p:cNvSpPr txBox="1"/>
              <p:nvPr/>
            </p:nvSpPr>
            <p:spPr>
              <a:xfrm>
                <a:off x="1517178" y="4130040"/>
                <a:ext cx="3071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Palatino Linotype" panose="02040502050505030304" pitchFamily="18" charset="0"/>
                  </a:rPr>
                  <a:t>Οικογένειες κατανομών με </a:t>
                </a:r>
                <a:r>
                  <a:rPr lang="en-GB" dirty="0">
                    <a:latin typeface="Palatino Linotype" panose="0204050205050503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l-GR" dirty="0">
                    <a:latin typeface="Palatino Linotype" panose="02040502050505030304" pitchFamily="18" charset="0"/>
                  </a:rPr>
                  <a:t>[0,∞) </a:t>
                </a:r>
                <a:r>
                  <a:rPr lang="en-GB" dirty="0">
                    <a:latin typeface="Palatino Linotype" panose="02040502050505030304" pitchFamily="18" charset="0"/>
                  </a:rPr>
                  <a:t> </a:t>
                </a:r>
                <a:r>
                  <a:rPr lang="el-GR" dirty="0">
                    <a:latin typeface="Palatino Linotype" panose="02040502050505030304" pitchFamily="18" charset="0"/>
                  </a:rPr>
                  <a:t>απορρίπτονται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528557-0C12-44FE-AE40-F469DF464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178" y="4130040"/>
                <a:ext cx="3071331" cy="646331"/>
              </a:xfrm>
              <a:prstGeom prst="rect">
                <a:avLst/>
              </a:prstGeom>
              <a:blipFill>
                <a:blip r:embed="rId3"/>
                <a:stretch>
                  <a:fillRect l="-1786" t="-5660" r="-3175" b="-132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554260B1-A5CB-4A37-BB52-AEF11264B239}"/>
              </a:ext>
            </a:extLst>
          </p:cNvPr>
          <p:cNvSpPr/>
          <p:nvPr/>
        </p:nvSpPr>
        <p:spPr>
          <a:xfrm>
            <a:off x="4850439" y="4251959"/>
            <a:ext cx="2766060" cy="40249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6B1BDA-CF30-40DE-B05B-DB2C38010A0A}"/>
              </a:ext>
            </a:extLst>
          </p:cNvPr>
          <p:cNvSpPr txBox="1"/>
          <p:nvPr/>
        </p:nvSpPr>
        <p:spPr>
          <a:xfrm>
            <a:off x="7878430" y="4046264"/>
            <a:ext cx="306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Ανάγκη εύρεσης κατάλληλης κατανομής </a:t>
            </a:r>
          </a:p>
        </p:txBody>
      </p:sp>
    </p:spTree>
    <p:extLst>
      <p:ext uri="{BB962C8B-B14F-4D97-AF65-F5344CB8AC3E}">
        <p14:creationId xmlns:p14="http://schemas.microsoft.com/office/powerpoint/2010/main" val="265691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13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l-GR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1339DA-AEC5-4C01-B6FB-8EDA68B8769B}"/>
              </a:ext>
            </a:extLst>
          </p:cNvPr>
          <p:cNvSpPr txBox="1"/>
          <p:nvPr/>
        </p:nvSpPr>
        <p:spPr>
          <a:xfrm>
            <a:off x="838198" y="176474"/>
            <a:ext cx="889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Εισαγωγικά στοιχεία Κατανομών και επιλογή κατανομής 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F9B1C4-34DF-4816-AB31-C161E909B10E}"/>
              </a:ext>
            </a:extLst>
          </p:cNvPr>
          <p:cNvSpPr txBox="1"/>
          <p:nvPr/>
        </p:nvSpPr>
        <p:spPr>
          <a:xfrm>
            <a:off x="3715553" y="612861"/>
            <a:ext cx="183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Κατανομή </a:t>
            </a:r>
            <a:r>
              <a:rPr lang="en-GB" dirty="0"/>
              <a:t>Beta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4E1614-A121-49F2-88AF-11F2EEC23FC6}"/>
              </a:ext>
            </a:extLst>
          </p:cNvPr>
          <p:cNvSpPr txBox="1"/>
          <p:nvPr/>
        </p:nvSpPr>
        <p:spPr>
          <a:xfrm>
            <a:off x="7719433" y="620318"/>
            <a:ext cx="2582336" cy="38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Κατανομή </a:t>
            </a:r>
            <a:r>
              <a:rPr lang="en-GB" dirty="0"/>
              <a:t>Kumaraswamy</a:t>
            </a:r>
            <a:endParaRPr lang="el-G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6AC12F-586A-4060-870B-A675DE4A7F49}"/>
              </a:ext>
            </a:extLst>
          </p:cNvPr>
          <p:cNvSpPr txBox="1"/>
          <p:nvPr/>
        </p:nvSpPr>
        <p:spPr>
          <a:xfrm>
            <a:off x="1344264" y="939932"/>
            <a:ext cx="142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Συνάρτηση αθροιστικής πιθανότητας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045274-46AA-4E7C-8CEC-90942EE1E1B5}"/>
              </a:ext>
            </a:extLst>
          </p:cNvPr>
          <p:cNvSpPr txBox="1"/>
          <p:nvPr/>
        </p:nvSpPr>
        <p:spPr>
          <a:xfrm>
            <a:off x="1382054" y="2357733"/>
            <a:ext cx="1385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Συνάρτηση πυκνότητας πιθανότητας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96C450-326A-4949-A0CC-0F72BB1B989B}"/>
                  </a:ext>
                </a:extLst>
              </p:cNvPr>
              <p:cNvSpPr txBox="1"/>
              <p:nvPr/>
            </p:nvSpPr>
            <p:spPr>
              <a:xfrm>
                <a:off x="3399921" y="1239931"/>
                <a:ext cx="2456382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l-G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l-G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l-G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96C450-326A-4949-A0CC-0F72BB1B9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21" y="1239931"/>
                <a:ext cx="2456382" cy="669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B6CD2B-E97E-4A73-B803-668C5FEA3F08}"/>
                  </a:ext>
                </a:extLst>
              </p:cNvPr>
              <p:cNvSpPr txBox="1"/>
              <p:nvPr/>
            </p:nvSpPr>
            <p:spPr>
              <a:xfrm>
                <a:off x="3061748" y="2442761"/>
                <a:ext cx="3928534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l-G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l-G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l-G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ctrlPr>
                                <a:rPr lang="el-G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l-G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B6CD2B-E97E-4A73-B803-668C5FEA3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748" y="2442761"/>
                <a:ext cx="3928534" cy="6519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B899E9-E796-4E45-BCE1-8D6EC27E3EB8}"/>
                  </a:ext>
                </a:extLst>
              </p:cNvPr>
              <p:cNvSpPr txBox="1"/>
              <p:nvPr/>
            </p:nvSpPr>
            <p:spPr>
              <a:xfrm>
                <a:off x="7152853" y="1290733"/>
                <a:ext cx="3715496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l-G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l-G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B899E9-E796-4E45-BCE1-8D6EC27E3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853" y="1290733"/>
                <a:ext cx="3715496" cy="374270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3A8537-73FD-4CB3-9FDF-7A841F4CBB20}"/>
                  </a:ext>
                </a:extLst>
              </p:cNvPr>
              <p:cNvSpPr txBox="1"/>
              <p:nvPr/>
            </p:nvSpPr>
            <p:spPr>
              <a:xfrm>
                <a:off x="7258001" y="2574783"/>
                <a:ext cx="3505200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l-G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</m:t>
                      </m:r>
                      <m:sSup>
                        <m:sSupPr>
                          <m:ctrlP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ctrlPr>
                                <a:rPr lang="el-G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l-GR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l-GR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3A8537-73FD-4CB3-9FDF-7A841F4CB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01" y="2574783"/>
                <a:ext cx="3505200" cy="387927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Ευθεία γραμμή σύνδεσης 29">
            <a:extLst>
              <a:ext uri="{FF2B5EF4-FFF2-40B4-BE49-F238E27FC236}">
                <a16:creationId xmlns:a16="http://schemas.microsoft.com/office/drawing/2014/main" id="{25DF1544-271C-4CB3-AFBD-1D0A804C317B}"/>
              </a:ext>
            </a:extLst>
          </p:cNvPr>
          <p:cNvCxnSpPr>
            <a:cxnSpLocks/>
          </p:cNvCxnSpPr>
          <p:nvPr/>
        </p:nvCxnSpPr>
        <p:spPr>
          <a:xfrm>
            <a:off x="7086600" y="747950"/>
            <a:ext cx="0" cy="2621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id="{158903D0-FDBF-4587-B9C7-D4D7AC6A19CB}"/>
              </a:ext>
            </a:extLst>
          </p:cNvPr>
          <p:cNvCxnSpPr>
            <a:cxnSpLocks/>
          </p:cNvCxnSpPr>
          <p:nvPr/>
        </p:nvCxnSpPr>
        <p:spPr>
          <a:xfrm>
            <a:off x="7086600" y="1998133"/>
            <a:ext cx="3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εία γραμμή σύνδεσης 42">
            <a:extLst>
              <a:ext uri="{FF2B5EF4-FFF2-40B4-BE49-F238E27FC236}">
                <a16:creationId xmlns:a16="http://schemas.microsoft.com/office/drawing/2014/main" id="{8D9A534F-2B54-40E0-B894-71C3DB10D755}"/>
              </a:ext>
            </a:extLst>
          </p:cNvPr>
          <p:cNvCxnSpPr>
            <a:cxnSpLocks/>
          </p:cNvCxnSpPr>
          <p:nvPr/>
        </p:nvCxnSpPr>
        <p:spPr>
          <a:xfrm flipH="1">
            <a:off x="1109755" y="1998133"/>
            <a:ext cx="5976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Ευθεία γραμμή σύνδεσης 48">
            <a:extLst>
              <a:ext uri="{FF2B5EF4-FFF2-40B4-BE49-F238E27FC236}">
                <a16:creationId xmlns:a16="http://schemas.microsoft.com/office/drawing/2014/main" id="{6A9D6270-0CA3-485F-82D7-50225648039D}"/>
              </a:ext>
            </a:extLst>
          </p:cNvPr>
          <p:cNvCxnSpPr>
            <a:cxnSpLocks/>
          </p:cNvCxnSpPr>
          <p:nvPr/>
        </p:nvCxnSpPr>
        <p:spPr>
          <a:xfrm>
            <a:off x="2767089" y="755267"/>
            <a:ext cx="0" cy="2614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Εικόνα 52">
            <a:extLst>
              <a:ext uri="{FF2B5EF4-FFF2-40B4-BE49-F238E27FC236}">
                <a16:creationId xmlns:a16="http://schemas.microsoft.com/office/drawing/2014/main" id="{D32EBF25-DCEB-4B56-A102-3433C1E31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395" y="3706950"/>
            <a:ext cx="2761727" cy="2036240"/>
          </a:xfrm>
          <a:prstGeom prst="rect">
            <a:avLst/>
          </a:prstGeom>
        </p:spPr>
      </p:pic>
      <p:pic>
        <p:nvPicPr>
          <p:cNvPr id="54" name="Εικόνα 53" descr="C:\Users\koudo\AppData\Local\Microsoft\Windows\INetCache\Content.Word\kuma_pdf.jpg">
            <a:extLst>
              <a:ext uri="{FF2B5EF4-FFF2-40B4-BE49-F238E27FC236}">
                <a16:creationId xmlns:a16="http://schemas.microsoft.com/office/drawing/2014/main" id="{050A7EB7-EC3C-41F9-9933-A5D90D2C9B4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684" y="3731144"/>
            <a:ext cx="2797810" cy="203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Εικόνα 54" descr="C:\Users\koudo\AppData\Local\Microsoft\Windows\INetCache\Content.Word\Beta_distribution_cdf.svg.png">
            <a:extLst>
              <a:ext uri="{FF2B5EF4-FFF2-40B4-BE49-F238E27FC236}">
                <a16:creationId xmlns:a16="http://schemas.microsoft.com/office/drawing/2014/main" id="{ABDCB1A7-F411-4C52-801A-02D847F306B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8" y="3598177"/>
            <a:ext cx="2929255" cy="220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Εικόνα 55" descr="C:\Users\koudo\AppData\Local\Microsoft\Windows\INetCache\Content.Word\Beta_distribution_pdf.svg.png">
            <a:extLst>
              <a:ext uri="{FF2B5EF4-FFF2-40B4-BE49-F238E27FC236}">
                <a16:creationId xmlns:a16="http://schemas.microsoft.com/office/drawing/2014/main" id="{95708B08-8F79-4C1F-BA62-707F787F5AE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22" y="3607523"/>
            <a:ext cx="2731135" cy="2190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3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14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84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Ημερήσια ανάλυση ηλιακής ακτινοβολίας σε μηνιαίο κλίμακα (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193" y="6344595"/>
            <a:ext cx="472663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061E9-87EC-4349-9795-B7127006DBFD}"/>
              </a:ext>
            </a:extLst>
          </p:cNvPr>
          <p:cNvSpPr txBox="1"/>
          <p:nvPr/>
        </p:nvSpPr>
        <p:spPr>
          <a:xfrm>
            <a:off x="858154" y="746760"/>
            <a:ext cx="10847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Περιοχή εφαρμογής Αστυπάλαιας και Αθήνας </a:t>
            </a:r>
          </a:p>
          <a:p>
            <a:r>
              <a:rPr lang="el-GR" dirty="0">
                <a:latin typeface="Palatino Linotype" panose="02040502050505030304" pitchFamily="18" charset="0"/>
              </a:rPr>
              <a:t>Διαχωρισμός χρονοσειρών σε μηνιαίο βήμα-&gt; δημιουργία 12 επιμέρους χρονοσειρών-&gt; με σκοπό την αποφυγή της εποχικότητας  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3B1215A-576D-4DB7-AD2B-D946FA6C8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377" y="1862002"/>
            <a:ext cx="3835766" cy="2229350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A871C4E3-357B-4CFA-B9BF-43067ABEC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758" y="4187344"/>
            <a:ext cx="4107099" cy="2089443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1E01A19F-C122-415B-9609-56B116856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377" y="4175892"/>
            <a:ext cx="3820744" cy="2220620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D004AE94-E1A3-4FBC-B826-7ABCD48BB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757" y="1776033"/>
            <a:ext cx="4107099" cy="22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4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15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7" y="176474"/>
            <a:ext cx="1064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r>
              <a:rPr lang="en-GB" dirty="0" err="1"/>
              <a:t>est</a:t>
            </a:r>
            <a:r>
              <a:rPr lang="el-GR" dirty="0"/>
              <a:t> ελέγχου καλής προσαρμογής και κριτήριο επιλογής κατανομής για την ημερήσια ηλιακή ακτινοβολίας (4) 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722CB-2CB9-45B0-BE5C-6EB4D84DD071}"/>
              </a:ext>
            </a:extLst>
          </p:cNvPr>
          <p:cNvSpPr txBox="1"/>
          <p:nvPr/>
        </p:nvSpPr>
        <p:spPr>
          <a:xfrm>
            <a:off x="1037092" y="915547"/>
            <a:ext cx="7443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Κριτήριο επιλογής μοντέλου 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AIC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(</a:t>
            </a: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Akaike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information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criterion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Kolmogorov-Smirnov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test</a:t>
            </a:r>
            <a:endParaRPr lang="el-GR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Cramer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von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Misses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test</a:t>
            </a:r>
            <a:endParaRPr lang="el-GR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Anderson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Darling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test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30697-0E07-4CD9-84CC-CC62283BADB0}"/>
              </a:ext>
            </a:extLst>
          </p:cNvPr>
          <p:cNvSpPr txBox="1"/>
          <p:nvPr/>
        </p:nvSpPr>
        <p:spPr>
          <a:xfrm>
            <a:off x="5178314" y="1236929"/>
            <a:ext cx="6585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Τέθηκε όριο εμπιστοσύνης 5%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l-GR" dirty="0">
                <a:latin typeface="Palatino Linotype" panose="02040502050505030304" pitchFamily="18" charset="0"/>
              </a:rPr>
              <a:t>και χρήση των </a:t>
            </a:r>
            <a:r>
              <a:rPr lang="en-GB" dirty="0">
                <a:latin typeface="Palatino Linotype" panose="02040502050505030304" pitchFamily="18" charset="0"/>
              </a:rPr>
              <a:t>P</a:t>
            </a:r>
            <a:r>
              <a:rPr lang="el-GR" dirty="0">
                <a:latin typeface="Palatino Linotype" panose="02040502050505030304" pitchFamily="18" charset="0"/>
              </a:rPr>
              <a:t>-</a:t>
            </a:r>
            <a:r>
              <a:rPr lang="en-GB" dirty="0">
                <a:latin typeface="Palatino Linotype" panose="02040502050505030304" pitchFamily="18" charset="0"/>
              </a:rPr>
              <a:t>values(</a:t>
            </a:r>
            <a:r>
              <a:rPr lang="el-GR" dirty="0">
                <a:latin typeface="Palatino Linotype" panose="02040502050505030304" pitchFamily="18" charset="0"/>
              </a:rPr>
              <a:t>τιμών στατιστικής σημαντικότητας) ως κριτήριο επιλογής κατανομής </a:t>
            </a:r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00E5DE23-D7F3-4461-9B0A-B7895FC100EF}"/>
              </a:ext>
            </a:extLst>
          </p:cNvPr>
          <p:cNvSpPr/>
          <p:nvPr/>
        </p:nvSpPr>
        <p:spPr>
          <a:xfrm>
            <a:off x="3899695" y="1515711"/>
            <a:ext cx="1064458" cy="230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47D3D2A2-D04B-4B7D-A882-34A04601DA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30" y="2391488"/>
            <a:ext cx="4825310" cy="332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FD9DE7E8-AEAF-4541-929C-A17AE75704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00" y="2391488"/>
            <a:ext cx="4816800" cy="32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7E4E518-EBAE-4006-9693-6A1584C385B5}"/>
              </a:ext>
            </a:extLst>
          </p:cNvPr>
          <p:cNvSpPr/>
          <p:nvPr/>
        </p:nvSpPr>
        <p:spPr>
          <a:xfrm>
            <a:off x="2063359" y="5721408"/>
            <a:ext cx="3114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Επιλογή μοντέλου για περιθώρια συνάρτηση</a:t>
            </a:r>
            <a:endParaRPr lang="el-GR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C9393403-2005-473E-A944-FC8F9CE31D2C}"/>
              </a:ext>
            </a:extLst>
          </p:cNvPr>
          <p:cNvSpPr/>
          <p:nvPr/>
        </p:nvSpPr>
        <p:spPr>
          <a:xfrm>
            <a:off x="6587867" y="5721408"/>
            <a:ext cx="4045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Αποτελέσματα από τα 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test</a:t>
            </a:r>
            <a:r>
              <a:rPr lang="el-G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καλής προσαρμογής κατανομής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00856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16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844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Υπολογισμός παραμέτρων ημερήσιας ηλιακής ακτινοβολίας (5)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705746" y="6344595"/>
            <a:ext cx="388110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957D3-2AD1-4582-8320-23FF5955091E}"/>
              </a:ext>
            </a:extLst>
          </p:cNvPr>
          <p:cNvSpPr txBox="1"/>
          <p:nvPr/>
        </p:nvSpPr>
        <p:spPr>
          <a:xfrm>
            <a:off x="957580" y="1028700"/>
            <a:ext cx="1074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Για τον υπολογισμό των παραμέτρων χρησιμοποιήθηκαν 4 μέθοδοι 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της μέγιστης </a:t>
            </a: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πιθανοφάνειας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, των ελαχίστων τετραγώνων, των 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l moments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και τέλος με τον 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solver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του 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excel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77BB5FC-EFF1-4EC4-8C19-F9D9E2E0B5E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56" y="2176046"/>
            <a:ext cx="4930142" cy="289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A3DB46AB-4ED0-43C2-B973-BBBA16BB3E5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94" y="2046769"/>
            <a:ext cx="4932000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2F36CF1-5876-4331-B0DA-0FD6C1A87554}"/>
              </a:ext>
            </a:extLst>
          </p:cNvPr>
          <p:cNvSpPr/>
          <p:nvPr/>
        </p:nvSpPr>
        <p:spPr>
          <a:xfrm>
            <a:off x="1360322" y="510418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Διάγραμμα των παραμέτρων 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l-G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της κατανομής 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Kumaraswamy</a:t>
            </a:r>
            <a:endParaRPr lang="el-GR" sz="12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89DC7BC-9F10-426D-948A-42CAD84071DE}"/>
              </a:ext>
            </a:extLst>
          </p:cNvPr>
          <p:cNvSpPr/>
          <p:nvPr/>
        </p:nvSpPr>
        <p:spPr>
          <a:xfrm>
            <a:off x="6832783" y="5104184"/>
            <a:ext cx="4328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Διάγραμμα των παραμέτρων 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της κατανομής 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Kumaraswamy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05615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17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914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Ανάλυση ηλιακής ακτινοβολίας με ωριαίο βήμα σε μηνιαία κλίμακα (1) 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496502" y="6344595"/>
            <a:ext cx="597354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525819-86F8-4EBB-9B42-060CDCCD4C32}"/>
              </a:ext>
            </a:extLst>
          </p:cNvPr>
          <p:cNvSpPr txBox="1"/>
          <p:nvPr/>
        </p:nvSpPr>
        <p:spPr>
          <a:xfrm>
            <a:off x="813685" y="891375"/>
            <a:ext cx="1092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Διπλή περιοδικότητα -&gt; Ημερήσια και εποχιακή διακύμανση της διεργασίας για την ώρα για τον εκάστοτε μήνα 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89F429D5-500D-445F-BE0A-33F180FEB0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58" y="2723020"/>
            <a:ext cx="5910779" cy="32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4E86B9-7758-40EC-B34C-8978E5DC2DA8}"/>
              </a:ext>
            </a:extLst>
          </p:cNvPr>
          <p:cNvSpPr txBox="1"/>
          <p:nvPr/>
        </p:nvSpPr>
        <p:spPr>
          <a:xfrm>
            <a:off x="822685" y="1537706"/>
            <a:ext cx="1088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Επιλογή διαχωρισμού της χρονοσειράς σε ανάλυση 12×24, δηλαδή 12 μήνες εκ των οποίων ο κάθε μήνας αναλύεται σε 24 ώρες σύνολο δηλαδή 288 χρονοσειρές.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E2D06-FDBF-4786-8466-F6127DDDD392}"/>
              </a:ext>
            </a:extLst>
          </p:cNvPr>
          <p:cNvSpPr txBox="1"/>
          <p:nvPr/>
        </p:nvSpPr>
        <p:spPr>
          <a:xfrm>
            <a:off x="822684" y="2202944"/>
            <a:ext cx="1091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Δεν επιλέγουμε ανάλυση 31×24 (μέρες και ώρες)  αρχικά γιατί τα δεδομένα μας δεν θα επαρκούσαν και δεν υπάρχει σημαντική διακύμανση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7C3FB632-2828-4291-8DFA-69E616800E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9" y="3054023"/>
            <a:ext cx="4393804" cy="26161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2D0246F-0DBE-4909-B2D4-A5A947D148BE}"/>
              </a:ext>
            </a:extLst>
          </p:cNvPr>
          <p:cNvSpPr/>
          <p:nvPr/>
        </p:nvSpPr>
        <p:spPr>
          <a:xfrm>
            <a:off x="883922" y="5644767"/>
            <a:ext cx="48359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Ημερήσια διακύμανση της ωριαίας ακτινοβολίας για την δέκατη ώρα του Αυγούστου 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79490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18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46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Ανάλυση ωριαίας ηλιακής ακτινοβολίας (2)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FE65505-9635-485F-BBD8-693532E444CE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02" y="1468183"/>
            <a:ext cx="3749505" cy="240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798695E-88D0-4845-89BD-4ED404CBF1C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39" y="1331459"/>
            <a:ext cx="3732682" cy="253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62EDDC81-E979-4A9B-82BE-723F9F63931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5" y="3922142"/>
            <a:ext cx="3834000" cy="242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B90AED4F-9C3B-424A-B916-061B2F7A737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51" y="3894076"/>
            <a:ext cx="3834110" cy="24279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4870B1-8954-4080-A182-F1FEB792AB1D}"/>
              </a:ext>
            </a:extLst>
          </p:cNvPr>
          <p:cNvSpPr txBox="1"/>
          <p:nvPr/>
        </p:nvSpPr>
        <p:spPr>
          <a:xfrm>
            <a:off x="764936" y="662520"/>
            <a:ext cx="11007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Palatino Linotype" panose="02040502050505030304" pitchFamily="18" charset="0"/>
              </a:rPr>
              <a:t>Τα τρία </a:t>
            </a:r>
            <a:r>
              <a:rPr lang="en-GB" sz="1600" dirty="0">
                <a:latin typeface="Palatino Linotype" panose="02040502050505030304" pitchFamily="18" charset="0"/>
              </a:rPr>
              <a:t>test </a:t>
            </a:r>
            <a:r>
              <a:rPr lang="el-GR" sz="1600" dirty="0">
                <a:latin typeface="Palatino Linotype" panose="02040502050505030304" pitchFamily="18" charset="0"/>
              </a:rPr>
              <a:t>απέρριπταν σε 40 από τις 170 χρονοσειρές την κατανομή </a:t>
            </a:r>
            <a:r>
              <a:rPr lang="en-GB" sz="1600" dirty="0">
                <a:latin typeface="Palatino Linotype" panose="02040502050505030304" pitchFamily="18" charset="0"/>
              </a:rPr>
              <a:t>Kumaraswamy</a:t>
            </a:r>
            <a:r>
              <a:rPr lang="el-GR" sz="1600" dirty="0">
                <a:latin typeface="Palatino Linotype" panose="02040502050505030304" pitchFamily="18" charset="0"/>
              </a:rPr>
              <a:t> κυρίως κατά την διάρκεια των μεσημεριανών ωρών -&gt; Αναζήτηση πιθανών παραγόντων που επηρεάζουν την διεργασία σε ωριαία κλίμακα που δεν παρατηρήθηκαν στην ημερήσια.</a:t>
            </a:r>
          </a:p>
        </p:txBody>
      </p:sp>
    </p:spTree>
    <p:extLst>
      <p:ext uri="{BB962C8B-B14F-4D97-AF65-F5344CB8AC3E}">
        <p14:creationId xmlns:p14="http://schemas.microsoft.com/office/powerpoint/2010/main" val="763895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19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1051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Αξιοποίηση του συντελεστή αιθριότητας Κ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ημερήσια ανάλυση σε ετήσια κλίμακα.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E91DCB-A52F-4C0B-AE21-793A2E395E7C}"/>
              </a:ext>
            </a:extLst>
          </p:cNvPr>
          <p:cNvSpPr txBox="1"/>
          <p:nvPr/>
        </p:nvSpPr>
        <p:spPr>
          <a:xfrm>
            <a:off x="764936" y="673350"/>
            <a:ext cx="10860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>
                <a:latin typeface="Palatino Linotype" panose="02040502050505030304" pitchFamily="18" charset="0"/>
              </a:rPr>
              <a:t>Με την χρήση του συντελεστή </a:t>
            </a:r>
            <a:r>
              <a:rPr lang="el-GR" sz="1600" dirty="0" err="1">
                <a:latin typeface="Palatino Linotype" panose="02040502050505030304" pitchFamily="18" charset="0"/>
              </a:rPr>
              <a:t>αδιαστασιοποιούμε</a:t>
            </a:r>
            <a:r>
              <a:rPr lang="el-GR" sz="1600" dirty="0">
                <a:latin typeface="Palatino Linotype" panose="02040502050505030304" pitchFamily="18" charset="0"/>
              </a:rPr>
              <a:t> την διεργασία και πλέον οι τιμές της κυμαίνονται από [0,1] Επίσης πραγματοποιείται γενίκευση της διεργασίας σε παγκόσμια κλίμακα και πλέον εξετάζουμε τις συνθήκες της ατμόσφαιρας. Ανάλυση ημερήσιου συντελεστή για 7 πρωτεύουσες σε όλο τον κόσμο (</a:t>
            </a:r>
            <a:r>
              <a:rPr lang="el-GR" sz="1600" dirty="0" err="1">
                <a:latin typeface="Palatino Linotype" panose="02040502050505030304" pitchFamily="18" charset="0"/>
              </a:rPr>
              <a:t>Όσλο</a:t>
            </a:r>
            <a:r>
              <a:rPr lang="el-GR" sz="1600" dirty="0">
                <a:latin typeface="Palatino Linotype" panose="02040502050505030304" pitchFamily="18" charset="0"/>
              </a:rPr>
              <a:t>, Καμπάλα, Μόσχα, Αθήνα, Παρίσι, Πεκίνο και Ανταρτική) (Επιβεβαίωση νέφωση)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D88C767D-54EB-4F73-BC46-F8C5CA27FA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6" y="1886015"/>
            <a:ext cx="3302845" cy="192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CEC8DD35-2C8E-41CB-B3F8-8C19573941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22" y="4115261"/>
            <a:ext cx="3304800" cy="19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7DB87272-E34F-4B9B-9118-F8EF186E6D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22" y="1886015"/>
            <a:ext cx="3304800" cy="19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670508FD-F26C-4286-9B85-32D29443E99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57" y="1870154"/>
            <a:ext cx="3244569" cy="19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6739B735-3964-4F52-AC5E-AB1EA375B6E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36" y="4115261"/>
            <a:ext cx="3304800" cy="19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402E08C3-29D4-460E-A8DE-D148AF9176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5" y="1870242"/>
            <a:ext cx="3302845" cy="192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D8D793AD-4972-4BAD-A8D6-D82000A075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7" y="4107375"/>
            <a:ext cx="3304800" cy="19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99568FD7-6520-4F5C-967C-DE75840E668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22" y="4115261"/>
            <a:ext cx="3304800" cy="19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821D363-EF31-4F12-977A-4B0E9A5D7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7850" y="4099488"/>
            <a:ext cx="3239862" cy="17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7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7580" y="6389765"/>
            <a:ext cx="844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Πειραματική και αριθμητική διερεύνηση καινοτόμων διατομών τύπου </a:t>
            </a:r>
            <a:r>
              <a:rPr lang="en-US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sandwich </a:t>
            </a:r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πυλώνων ανεμογεννητριών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46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Δομή Παρουσίασης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5039" y="698263"/>
            <a:ext cx="1068074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Η κατανόηση της </a:t>
            </a:r>
            <a:r>
              <a:rPr lang="el-GR" dirty="0" err="1">
                <a:latin typeface="Palatino Linotype" panose="02040502050505030304" pitchFamily="18" charset="0"/>
              </a:rPr>
              <a:t>αιτιοκρατικότητας</a:t>
            </a:r>
            <a:r>
              <a:rPr lang="el-GR" dirty="0">
                <a:latin typeface="Palatino Linotype" panose="02040502050505030304" pitchFamily="18" charset="0"/>
              </a:rPr>
              <a:t>  για την διεργασία της ηλιακής ακτινοβολίας σε όλες τις χρονικές κλίμακες.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Η πρόταση νέας κατανομής για την διεργασία της ωριαίας ηλιακής ακτινοβολίας και κατ’ επέκταση της ημερήσιας κλίμακας.</a:t>
            </a:r>
          </a:p>
          <a:p>
            <a:pPr lvl="0"/>
            <a:endParaRPr lang="el-GR" dirty="0">
              <a:latin typeface="Palatino Linotype" panose="0204050205050503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Ο στατιστικός έλεγχος των προηγούμενων κατανομών.</a:t>
            </a:r>
            <a:endParaRPr lang="en-GB" dirty="0">
              <a:latin typeface="Palatino Linotype" panose="02040502050505030304" pitchFamily="18" charset="0"/>
            </a:endParaRPr>
          </a:p>
          <a:p>
            <a:pPr lvl="0"/>
            <a:endParaRPr lang="el-GR" dirty="0">
              <a:latin typeface="Palatino Linotype" panose="0204050205050503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Η αξιοποίηση του συντελεστή αιθριότητας </a:t>
            </a:r>
            <a:r>
              <a:rPr lang="en-GB" dirty="0">
                <a:latin typeface="Palatino Linotype" panose="02040502050505030304" pitchFamily="18" charset="0"/>
              </a:rPr>
              <a:t>K</a:t>
            </a:r>
            <a:r>
              <a:rPr lang="en-GB" baseline="-25000" dirty="0">
                <a:latin typeface="Palatino Linotype" panose="02040502050505030304" pitchFamily="18" charset="0"/>
              </a:rPr>
              <a:t>T</a:t>
            </a:r>
            <a:r>
              <a:rPr lang="el-GR" dirty="0">
                <a:latin typeface="Palatino Linotype" panose="02040502050505030304" pitchFamily="18" charset="0"/>
              </a:rPr>
              <a:t> (</a:t>
            </a:r>
            <a:r>
              <a:rPr lang="en-GB" dirty="0">
                <a:latin typeface="Palatino Linotype" panose="02040502050505030304" pitchFamily="18" charset="0"/>
              </a:rPr>
              <a:t>clear sky index</a:t>
            </a:r>
            <a:r>
              <a:rPr lang="el-GR" dirty="0">
                <a:latin typeface="Palatino Linotype" panose="02040502050505030304" pitchFamily="18" charset="0"/>
              </a:rPr>
              <a:t>) για την περιγραφή της ηλιακής ακτινοβολίας και η πρόταση για νέα κατανομή σε ωριαίο και ημερήσιο επίπεδο του συντελεστή.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Η μελέτη της στοχαστικής φύσης και δομής της ηλιακής ακτινοβολίας μέσω του συντελεστή αιθριότητας Κ</a:t>
            </a:r>
            <a:r>
              <a:rPr lang="el-GR" baseline="-25000" dirty="0">
                <a:latin typeface="Palatino Linotype" panose="02040502050505030304" pitchFamily="18" charset="0"/>
              </a:rPr>
              <a:t>Τ</a:t>
            </a:r>
            <a:r>
              <a:rPr lang="el-GR" dirty="0">
                <a:latin typeface="Palatino Linotype" panose="02040502050505030304" pitchFamily="18" charset="0"/>
              </a:rPr>
              <a:t>.</a:t>
            </a:r>
          </a:p>
          <a:p>
            <a:pPr lvl="0"/>
            <a:endParaRPr lang="el-GR" dirty="0">
              <a:latin typeface="Palatino Linotype" panose="0204050205050503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Η μελέτη των ετεροσυσχετίσεων των ωρών για τον συντελεστή Κ</a:t>
            </a:r>
            <a:r>
              <a:rPr lang="el-GR" baseline="-25000" dirty="0">
                <a:latin typeface="Palatino Linotype" panose="02040502050505030304" pitchFamily="18" charset="0"/>
              </a:rPr>
              <a:t>Τ</a:t>
            </a:r>
            <a:endParaRPr lang="en-GB" baseline="-25000" dirty="0">
              <a:latin typeface="Palatino Linotype" panose="02040502050505030304" pitchFamily="18" charset="0"/>
            </a:endParaRPr>
          </a:p>
          <a:p>
            <a:pPr lvl="0"/>
            <a:endParaRPr lang="el-GR" dirty="0">
              <a:latin typeface="Palatino Linotype" panose="0204050205050503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Η δημιουργία ενός </a:t>
            </a:r>
            <a:r>
              <a:rPr lang="el-GR" dirty="0" err="1">
                <a:latin typeface="Palatino Linotype" panose="02040502050505030304" pitchFamily="18" charset="0"/>
              </a:rPr>
              <a:t>ψευδο-κυκλοστάσιμου</a:t>
            </a:r>
            <a:r>
              <a:rPr lang="el-GR" dirty="0">
                <a:latin typeface="Palatino Linotype" panose="02040502050505030304" pitchFamily="18" charset="0"/>
              </a:rPr>
              <a:t> μοντέλου μακροπρόθεσμης εμμονής με σκοπό την αναπαραγωγή του ωριαίου συντελεστή αιθριότητας και συνεπώς της ωριαίας ηλιακής ακτινοβολίας.</a:t>
            </a:r>
          </a:p>
          <a:p>
            <a:pPr lvl="0"/>
            <a:endParaRPr lang="el-GR" dirty="0">
              <a:latin typeface="Palatino Linotype" panose="0204050205050503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Τέλος η εφαρμογή του μοντέλου και η σύγκριση των παραχθέντων αποτελεσμάτων με τα εμπειρικά μετρημένα δεδομένα.</a:t>
            </a:r>
          </a:p>
          <a:p>
            <a:pPr>
              <a:lnSpc>
                <a:spcPct val="250000"/>
              </a:lnSpc>
            </a:pPr>
            <a:endParaRPr lang="el-G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865256" y="6344595"/>
            <a:ext cx="228600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C43EC-87DA-48A9-9514-2C6AA3229CD1}"/>
              </a:ext>
            </a:extLst>
          </p:cNvPr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67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20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Ωριαία ανάλυση συντελεστή αιθριότητας Κ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524080" y="6344595"/>
            <a:ext cx="569776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0B76632A-B225-4076-BD28-1C7C2B1C85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33" y="2288282"/>
            <a:ext cx="4605020" cy="254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3A3847B1-643A-4F31-B090-75CF2C84DC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48" y="2191545"/>
            <a:ext cx="4565650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B0D315ED-0B4F-4838-AF1C-3150FF630475}"/>
              </a:ext>
            </a:extLst>
          </p:cNvPr>
          <p:cNvSpPr/>
          <p:nvPr/>
        </p:nvSpPr>
        <p:spPr>
          <a:xfrm>
            <a:off x="5587421" y="3461765"/>
            <a:ext cx="1074747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3A9FE-2E13-4F66-A416-5464906EF949}"/>
              </a:ext>
            </a:extLst>
          </p:cNvPr>
          <p:cNvSpPr txBox="1"/>
          <p:nvPr/>
        </p:nvSpPr>
        <p:spPr>
          <a:xfrm>
            <a:off x="855879" y="798286"/>
            <a:ext cx="1066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Με την χρήση του ωριαίου συντελεστή προσεγγιστικά  αφαιρούμε την εποχικότητα της ηλιακής ακτινοβολίας και πλέον δεν κρίνεται η χρήση του διαχωρισμού σε 12Χ24 ανάλυση. </a:t>
            </a:r>
          </a:p>
        </p:txBody>
      </p:sp>
    </p:spTree>
    <p:extLst>
      <p:ext uri="{BB962C8B-B14F-4D97-AF65-F5344CB8AC3E}">
        <p14:creationId xmlns:p14="http://schemas.microsoft.com/office/powerpoint/2010/main" val="2517417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21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Ωριαία ανάλυση συντελεστή αιθριότητας Κ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D501D-50E1-4718-9545-75C6D459CAE1}"/>
              </a:ext>
            </a:extLst>
          </p:cNvPr>
          <p:cNvSpPr txBox="1"/>
          <p:nvPr/>
        </p:nvSpPr>
        <p:spPr>
          <a:xfrm>
            <a:off x="957580" y="635854"/>
            <a:ext cx="1040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Υπολογίζοντας πάλι το διάγραμμα της διπλής περιοδικότητας παρατηρούμε την συνέχιση εμφάνισης κύκλων. 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2A66C94A-4B98-46B3-8B6B-8239A124E5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9" y="1315600"/>
            <a:ext cx="4401667" cy="24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9641A568-E339-4540-9B64-277809C19865}"/>
              </a:ext>
            </a:extLst>
          </p:cNvPr>
          <p:cNvSpPr/>
          <p:nvPr/>
        </p:nvSpPr>
        <p:spPr>
          <a:xfrm>
            <a:off x="5290532" y="2128972"/>
            <a:ext cx="1236095" cy="4528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1B9A0-28AE-4A7E-A0F2-619F1F1E4139}"/>
              </a:ext>
            </a:extLst>
          </p:cNvPr>
          <p:cNvSpPr txBox="1"/>
          <p:nvPr/>
        </p:nvSpPr>
        <p:spPr>
          <a:xfrm>
            <a:off x="6654512" y="1121452"/>
            <a:ext cx="4981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Palatino Linotype" panose="02040502050505030304" pitchFamily="18" charset="0"/>
              </a:rPr>
              <a:t>Καταλήγουμε στο συμπέρασμα ότι δεν έχουμε εξαλείψει πλήρως την εποχικότητα από την χρονοσειρά που εξετάζουμε. Πιθανά αίτια η </a:t>
            </a:r>
            <a:r>
              <a:rPr lang="el-GR" dirty="0" err="1">
                <a:latin typeface="Palatino Linotype" panose="02040502050505030304" pitchFamily="18" charset="0"/>
              </a:rPr>
              <a:t>στοχαστικότητα</a:t>
            </a:r>
            <a:r>
              <a:rPr lang="el-GR" dirty="0">
                <a:latin typeface="Palatino Linotype" panose="02040502050505030304" pitchFamily="18" charset="0"/>
              </a:rPr>
              <a:t> της νέφωσης καθώς και το πάχος της ατμόσφαιρας το οποίο απλοϊκά ορίζεται ως το πηλίκο της μονάδας προς το συνημίτονο της ζενίθιας γωνίας για την εκάστοτε ώρα.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62CF217-FFA3-4584-9587-CF5B78354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673" y="3604228"/>
            <a:ext cx="3870000" cy="2316000"/>
          </a:xfrm>
          <a:prstGeom prst="rect">
            <a:avLst/>
          </a:prstGeom>
        </p:spPr>
      </p:pic>
      <p:sp>
        <p:nvSpPr>
          <p:cNvPr id="26" name="Βέλος: Δεξιό 25">
            <a:extLst>
              <a:ext uri="{FF2B5EF4-FFF2-40B4-BE49-F238E27FC236}">
                <a16:creationId xmlns:a16="http://schemas.microsoft.com/office/drawing/2014/main" id="{27C1D67C-6CEA-4881-A4B8-71202A2AFA5C}"/>
              </a:ext>
            </a:extLst>
          </p:cNvPr>
          <p:cNvSpPr/>
          <p:nvPr/>
        </p:nvSpPr>
        <p:spPr>
          <a:xfrm flipH="1">
            <a:off x="5399768" y="4441165"/>
            <a:ext cx="1185826" cy="4528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C5CC8F22-5612-4F98-A11C-3D72C99FF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" y="3824539"/>
            <a:ext cx="4300725" cy="2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84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22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Ωριαία ανάλυση συντελεστή αιθριότητας Κ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(3)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422380" y="6361847"/>
            <a:ext cx="671476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5DAE4-CB4D-41BE-86DC-B75BD263DFDB}"/>
              </a:ext>
            </a:extLst>
          </p:cNvPr>
          <p:cNvSpPr txBox="1"/>
          <p:nvPr/>
        </p:nvSpPr>
        <p:spPr>
          <a:xfrm>
            <a:off x="858155" y="703135"/>
            <a:ext cx="1076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Επιλογή ανάλυσης σε </a:t>
            </a:r>
            <a:r>
              <a:rPr lang="el-GR" dirty="0">
                <a:latin typeface="Palatino Linotype" panose="02040502050505030304" pitchFamily="18" charset="0"/>
              </a:rPr>
              <a:t>12×24 (μήνες και ώρες) -&gt; Υπολογισμός εμπειρικής κατανομής αθροιστικής πιθανότητας.</a:t>
            </a:r>
            <a:endParaRPr lang="el-GR" dirty="0"/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996DB969-537A-4ADC-B593-F27EC178A7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3" y="1479421"/>
            <a:ext cx="3121200" cy="21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5BF5B5B3-4D83-4854-BADF-FD35A04CCB2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55" y="3862772"/>
            <a:ext cx="3119496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Βέλος: Δεξιό 22">
            <a:extLst>
              <a:ext uri="{FF2B5EF4-FFF2-40B4-BE49-F238E27FC236}">
                <a16:creationId xmlns:a16="http://schemas.microsoft.com/office/drawing/2014/main" id="{F8B888D5-F3C1-4859-9F1C-C4B2635BF9B9}"/>
              </a:ext>
            </a:extLst>
          </p:cNvPr>
          <p:cNvSpPr/>
          <p:nvPr/>
        </p:nvSpPr>
        <p:spPr>
          <a:xfrm>
            <a:off x="3977651" y="2468727"/>
            <a:ext cx="640069" cy="22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EAA851-890D-4F9D-B18C-656CE11D25A6}"/>
              </a:ext>
            </a:extLst>
          </p:cNvPr>
          <p:cNvSpPr txBox="1"/>
          <p:nvPr/>
        </p:nvSpPr>
        <p:spPr>
          <a:xfrm>
            <a:off x="4589356" y="2116673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Ανεπάρκεια της κατανομής </a:t>
            </a:r>
            <a:r>
              <a:rPr lang="en-GB" dirty="0">
                <a:latin typeface="Palatino Linotype" panose="02040502050505030304" pitchFamily="18" charset="0"/>
              </a:rPr>
              <a:t>Kumaraswamy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26" name="Βέλος: Δεξιό 25">
            <a:extLst>
              <a:ext uri="{FF2B5EF4-FFF2-40B4-BE49-F238E27FC236}">
                <a16:creationId xmlns:a16="http://schemas.microsoft.com/office/drawing/2014/main" id="{E647CC84-53E5-4AA7-ACE4-D5A56AFCA9B1}"/>
              </a:ext>
            </a:extLst>
          </p:cNvPr>
          <p:cNvSpPr/>
          <p:nvPr/>
        </p:nvSpPr>
        <p:spPr>
          <a:xfrm>
            <a:off x="6340367" y="2462359"/>
            <a:ext cx="689477" cy="229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FC5AAD-3ADB-42D3-A91C-42DBFC6BCB49}"/>
              </a:ext>
            </a:extLst>
          </p:cNvPr>
          <p:cNvSpPr txBox="1"/>
          <p:nvPr/>
        </p:nvSpPr>
        <p:spPr>
          <a:xfrm>
            <a:off x="7008556" y="2086783"/>
            <a:ext cx="4776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Palatino Linotype" panose="02040502050505030304" pitchFamily="18" charset="0"/>
              </a:rPr>
              <a:t>Δημιουργία νέας σύνθετης κατανομής διπλού αθροίσματος δυο </a:t>
            </a:r>
            <a:r>
              <a:rPr lang="el-GR" dirty="0" err="1">
                <a:latin typeface="Palatino Linotype" panose="02040502050505030304" pitchFamily="18" charset="0"/>
              </a:rPr>
              <a:t>περιθώριων</a:t>
            </a:r>
            <a:r>
              <a:rPr lang="el-GR" dirty="0">
                <a:latin typeface="Palatino Linotype" panose="02040502050505030304" pitchFamily="18" charset="0"/>
              </a:rPr>
              <a:t> κατανομών </a:t>
            </a:r>
            <a:r>
              <a:rPr lang="en-GB" dirty="0">
                <a:latin typeface="Palatino Linotype" panose="02040502050505030304" pitchFamily="18" charset="0"/>
              </a:rPr>
              <a:t>Kumaraswamy</a:t>
            </a:r>
            <a:r>
              <a:rPr lang="el-GR" dirty="0">
                <a:latin typeface="Palatino Linotype" panose="02040502050505030304" pitchFamily="18" charset="0"/>
              </a:rPr>
              <a:t> 5 παραμέτρων.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4F807A-D95D-487B-8232-96631C2EEB72}"/>
                  </a:ext>
                </a:extLst>
              </p:cNvPr>
              <p:cNvSpPr txBox="1"/>
              <p:nvPr/>
            </p:nvSpPr>
            <p:spPr>
              <a:xfrm>
                <a:off x="4356528" y="3911327"/>
                <a:ext cx="7065852" cy="58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>
                    <a:latin typeface="Palatino Linotype" panose="02040502050505030304" pitchFamily="18" charset="0"/>
                  </a:rPr>
                  <a:t>Συνάρτηση αθροιστικής πιθανότητας(</a:t>
                </a:r>
                <a:r>
                  <a:rPr lang="en-GB" sz="1600" dirty="0" err="1">
                    <a:latin typeface="Palatino Linotype" panose="02040502050505030304" pitchFamily="18" charset="0"/>
                  </a:rPr>
                  <a:t>Cdf</a:t>
                </a:r>
                <a14:m>
                  <m:oMath xmlns:m="http://schemas.openxmlformats.org/officeDocument/2006/math">
                    <m:r>
                      <a:rPr lang="el-GR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l-GR" sz="1600" b="0" i="0" dirty="0">
                  <a:latin typeface="Palatino Linotype" panose="02040502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l-G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l-GR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6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+(1−</m:t>
                      </m:r>
                      <m:r>
                        <a:rPr lang="el-GR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l-GR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6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4F807A-D95D-487B-8232-96631C2E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528" y="3911327"/>
                <a:ext cx="7065852" cy="589200"/>
              </a:xfrm>
              <a:prstGeom prst="rect">
                <a:avLst/>
              </a:prstGeom>
              <a:blipFill>
                <a:blip r:embed="rId5"/>
                <a:stretch>
                  <a:fillRect t="-3125" b="-6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437D017-D2E1-435D-95F3-2F1F33B15184}"/>
              </a:ext>
            </a:extLst>
          </p:cNvPr>
          <p:cNvSpPr txBox="1"/>
          <p:nvPr/>
        </p:nvSpPr>
        <p:spPr>
          <a:xfrm>
            <a:off x="3787417" y="4763089"/>
            <a:ext cx="80125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Palatino Linotype" panose="02040502050505030304" pitchFamily="18" charset="0"/>
              </a:rPr>
              <a:t>Συνάρτηση πυκνότητας πιθανότητας (</a:t>
            </a:r>
            <a:r>
              <a:rPr lang="en-GB" sz="1600" dirty="0">
                <a:latin typeface="Palatino Linotype" panose="02040502050505030304" pitchFamily="18" charset="0"/>
              </a:rPr>
              <a:t>Pdf</a:t>
            </a:r>
            <a:r>
              <a:rPr lang="el-GR" sz="1600" dirty="0">
                <a:latin typeface="Palatino Linotype" panose="02040502050505030304" pitchFamily="18" charset="0"/>
              </a:rPr>
              <a:t>) 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Ορθογώνιο 30">
                <a:extLst>
                  <a:ext uri="{FF2B5EF4-FFF2-40B4-BE49-F238E27FC236}">
                    <a16:creationId xmlns:a16="http://schemas.microsoft.com/office/drawing/2014/main" id="{074DDB3C-6D68-4A55-B9E4-3B5F838893D8}"/>
                  </a:ext>
                </a:extLst>
              </p:cNvPr>
              <p:cNvSpPr/>
              <p:nvPr/>
            </p:nvSpPr>
            <p:spPr>
              <a:xfrm>
                <a:off x="1976334" y="5033995"/>
                <a:ext cx="11826240" cy="374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l-GR" sz="16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l-GR" sz="16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6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6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l-GR" sz="16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l-G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l-GR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1600" b="0" i="0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l-GR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1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1600" i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l-GR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l-GR" sz="16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6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6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l-GR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l-G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31" name="Ορθογώνιο 30">
                <a:extLst>
                  <a:ext uri="{FF2B5EF4-FFF2-40B4-BE49-F238E27FC236}">
                    <a16:creationId xmlns:a16="http://schemas.microsoft.com/office/drawing/2014/main" id="{074DDB3C-6D68-4A55-B9E4-3B5F83889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334" y="5033995"/>
                <a:ext cx="11826240" cy="374974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3CC4BB3-1D5E-4180-B92F-0DE9E2C3494F}"/>
              </a:ext>
            </a:extLst>
          </p:cNvPr>
          <p:cNvSpPr txBox="1"/>
          <p:nvPr/>
        </p:nvSpPr>
        <p:spPr>
          <a:xfrm>
            <a:off x="4262549" y="5638304"/>
            <a:ext cx="7582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Συντελεστής λ κρίνει πότε είναι απαραίτητη η χρήση του διπλού αθροίσματος</a:t>
            </a:r>
          </a:p>
        </p:txBody>
      </p:sp>
    </p:spTree>
    <p:extLst>
      <p:ext uri="{BB962C8B-B14F-4D97-AF65-F5344CB8AC3E}">
        <p14:creationId xmlns:p14="http://schemas.microsoft.com/office/powerpoint/2010/main" val="293721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23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Ωριαία ανάλυση συντελεστή αιθριότητας Κ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(4)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529753" y="6344595"/>
            <a:ext cx="564103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l-GR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45DF0-A759-4D31-99A2-E3A82DAA1424}"/>
              </a:ext>
            </a:extLst>
          </p:cNvPr>
          <p:cNvSpPr txBox="1"/>
          <p:nvPr/>
        </p:nvSpPr>
        <p:spPr>
          <a:xfrm>
            <a:off x="957580" y="769620"/>
            <a:ext cx="1070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Ικανοποιητική προσαρμογή της κατανομής για τους σταθμούς της Αθήνας σε όλες τις περιπτώσεις .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278888F-A99D-4F30-94C2-E54382279E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08" y="3700224"/>
            <a:ext cx="324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6C06B1BE-6EF4-45BA-960E-670CF58B78C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46" y="3700224"/>
            <a:ext cx="324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B927DEAD-AB2F-436F-8903-D6C866222F0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84" y="3700224"/>
            <a:ext cx="324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F5F0B9AA-8647-438E-9DAD-9D77AC9B82B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08" y="1696102"/>
            <a:ext cx="324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F81530BA-477E-450D-B6DD-DD6F927FC5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46" y="1696102"/>
            <a:ext cx="324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16B020E6-5E74-424F-9EA7-658F5030C0D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84" y="1696102"/>
            <a:ext cx="3240000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262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24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Ωριαία ανάλυση συντελεστή αιθριότητας Κ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(5)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CFE6A90-72C6-4210-9CAC-4192359201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6" y="3031173"/>
            <a:ext cx="5400000" cy="288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779E8FCC-6226-4A39-B0D4-4D965F9E02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15" y="3031173"/>
            <a:ext cx="540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EC3CB-3AB4-4245-A0EB-2A648C35ABDA}"/>
              </a:ext>
            </a:extLst>
          </p:cNvPr>
          <p:cNvSpPr txBox="1"/>
          <p:nvPr/>
        </p:nvSpPr>
        <p:spPr>
          <a:xfrm>
            <a:off x="755936" y="768262"/>
            <a:ext cx="109985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Palatino Linotype" panose="02040502050505030304" pitchFamily="18" charset="0"/>
              </a:rPr>
              <a:t>Εμφάνιση έντονης θετικής ασσυμετρίας κατά τις πρωινές και απογευματινές ώρες -&gt; Δικαιολόγηση φυσικής ερμηνείας της κατανομής κατ’ επέκταση σωστή μοντελοποίηση της διεργασίας. </a:t>
            </a:r>
          </a:p>
          <a:p>
            <a:pPr algn="just"/>
            <a:endParaRPr lang="el-GR" dirty="0">
              <a:latin typeface="Palatino Linotype" panose="02040502050505030304" pitchFamily="18" charset="0"/>
            </a:endParaRPr>
          </a:p>
          <a:p>
            <a:pPr algn="just"/>
            <a:r>
              <a:rPr lang="el-GR" dirty="0">
                <a:latin typeface="Palatino Linotype" panose="02040502050505030304" pitchFamily="18" charset="0"/>
              </a:rPr>
              <a:t>Από βιβλιογραφία γνωρίζουμε ότι κατά πρωινές και απογευματινές ώρες είναι πιο πιθανή εμφάνιση νέφωσης -&gt; Γενεσιουργός αιτία</a:t>
            </a:r>
            <a:r>
              <a:rPr lang="en-GB" dirty="0">
                <a:latin typeface="Palatino Linotype" panose="02040502050505030304" pitchFamily="18" charset="0"/>
              </a:rPr>
              <a:t>:</a:t>
            </a:r>
            <a:r>
              <a:rPr lang="el-GR" dirty="0">
                <a:latin typeface="Palatino Linotype" panose="02040502050505030304" pitchFamily="18" charset="0"/>
              </a:rPr>
              <a:t> οι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l-GR" dirty="0">
                <a:latin typeface="Palatino Linotype" panose="02040502050505030304" pitchFamily="18" charset="0"/>
              </a:rPr>
              <a:t>αέριες μάζες ψύχονται </a:t>
            </a:r>
            <a:r>
              <a:rPr lang="el-GR" dirty="0" err="1">
                <a:latin typeface="Palatino Linotype" panose="02040502050505030304" pitchFamily="18" charset="0"/>
              </a:rPr>
              <a:t>αδιαβατικά</a:t>
            </a:r>
            <a:r>
              <a:rPr lang="el-GR" dirty="0">
                <a:latin typeface="Palatino Linotype" panose="02040502050505030304" pitchFamily="18" charset="0"/>
              </a:rPr>
              <a:t>, φθάνοντας στο σημείο συμπύκνωσης οι υδρατμοί συνθέτουν το σύννεφο. Συνεπώς πρωινές και απογευματινές παρατηρούμε χαμηλότερες θερμοκρασίες άρα και μεγαλύτερη πιθανότητα σχηματισμού σύννεφων.   </a:t>
            </a:r>
          </a:p>
        </p:txBody>
      </p:sp>
    </p:spTree>
    <p:extLst>
      <p:ext uri="{BB962C8B-B14F-4D97-AF65-F5344CB8AC3E}">
        <p14:creationId xmlns:p14="http://schemas.microsoft.com/office/powerpoint/2010/main" val="38589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25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Ωριαία ανάλυση συντελεστή αιθριότητας Κ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(6)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6BCD0-DBAE-4B66-8A50-D1361EDA2748}"/>
              </a:ext>
            </a:extLst>
          </p:cNvPr>
          <p:cNvSpPr txBox="1"/>
          <p:nvPr/>
        </p:nvSpPr>
        <p:spPr>
          <a:xfrm>
            <a:off x="838197" y="708660"/>
            <a:ext cx="1084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Διεύρυνση μελέτης σε παγκόσμια κλίμακα -&gt; 40 σταθμοί στις Ηνωμένες πολιτείες της Αμερικής.</a:t>
            </a:r>
          </a:p>
          <a:p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C421E372-9D90-4159-9C3F-56D1344621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2167" y="2262789"/>
            <a:ext cx="3456879" cy="2466625"/>
          </a:xfrm>
          <a:prstGeom prst="rect">
            <a:avLst/>
          </a:prstGeom>
        </p:spPr>
      </p:pic>
      <p:pic>
        <p:nvPicPr>
          <p:cNvPr id="18" name="Εικόνα 17" descr="C:\Users\koudo\AppData\Local\Microsoft\Windows\INetCache\Content.Word\PLOT700260_4_15.png">
            <a:extLst>
              <a:ext uri="{FF2B5EF4-FFF2-40B4-BE49-F238E27FC236}">
                <a16:creationId xmlns:a16="http://schemas.microsoft.com/office/drawing/2014/main" id="{EED13ECE-1A05-446A-9ED9-6FCCB8F26F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1281093"/>
            <a:ext cx="36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Εικόνα 18" descr="C:\Users\koudo\AppData\Local\Microsoft\Windows\INetCache\Content.Word\PLOT700260_4_16.png">
            <a:extLst>
              <a:ext uri="{FF2B5EF4-FFF2-40B4-BE49-F238E27FC236}">
                <a16:creationId xmlns:a16="http://schemas.microsoft.com/office/drawing/2014/main" id="{A7ED9541-3BD2-4475-810D-936CA0E5046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23" y="1281093"/>
            <a:ext cx="36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Εικόνα 20" descr="C:\Users\koudo\AppData\Local\Microsoft\Windows\INetCache\Content.Word\PLOT700260_3_19.png">
            <a:extLst>
              <a:ext uri="{FF2B5EF4-FFF2-40B4-BE49-F238E27FC236}">
                <a16:creationId xmlns:a16="http://schemas.microsoft.com/office/drawing/2014/main" id="{C6E5FAAE-0F07-4424-8B20-A61F023967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49" y="3737554"/>
            <a:ext cx="36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Εικόνα 22" descr="C:\Users\koudo\AppData\Local\Microsoft\Windows\INetCache\Content.Word\PLOT700260_9_13.png">
            <a:extLst>
              <a:ext uri="{FF2B5EF4-FFF2-40B4-BE49-F238E27FC236}">
                <a16:creationId xmlns:a16="http://schemas.microsoft.com/office/drawing/2014/main" id="{500176C4-A3D5-4FFA-B331-6188F74627E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09" y="3745335"/>
            <a:ext cx="360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9604AC1-4740-4FE1-AE4B-7E9E78D80A43}"/>
              </a:ext>
            </a:extLst>
          </p:cNvPr>
          <p:cNvSpPr/>
          <p:nvPr/>
        </p:nvSpPr>
        <p:spPr>
          <a:xfrm>
            <a:off x="1199975" y="4762829"/>
            <a:ext cx="2785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Τοποθεσία σταθμού 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Barrow</a:t>
            </a:r>
            <a:r>
              <a:rPr lang="el-G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στην Αλάσκα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769170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26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Ωριαία ανάλυση συντελεστή αιθριότητας Κ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(7)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538065" y="6344595"/>
            <a:ext cx="555791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E6DDBCE-3126-4EA2-925E-71970BD271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198" y="2259265"/>
            <a:ext cx="3456000" cy="2466000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D6C7E0F-7A14-4D16-B807-22CB1ADE2B53}"/>
              </a:ext>
            </a:extLst>
          </p:cNvPr>
          <p:cNvSpPr/>
          <p:nvPr/>
        </p:nvSpPr>
        <p:spPr>
          <a:xfrm>
            <a:off x="1487254" y="4725265"/>
            <a:ext cx="23445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Τοποθεσία σταθμού </a:t>
            </a:r>
            <a:r>
              <a:rPr lang="el-G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Elizabeth</a:t>
            </a:r>
            <a:r>
              <a:rPr lang="el-G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City</a:t>
            </a:r>
            <a:endParaRPr lang="el-GR" dirty="0"/>
          </a:p>
        </p:txBody>
      </p:sp>
      <p:pic>
        <p:nvPicPr>
          <p:cNvPr id="16" name="Εικόνα 15" descr="C:\Users\koudo\AppData\Local\Microsoft\Windows\INetCache\Content.Word\PLOT746943_1_10.png">
            <a:extLst>
              <a:ext uri="{FF2B5EF4-FFF2-40B4-BE49-F238E27FC236}">
                <a16:creationId xmlns:a16="http://schemas.microsoft.com/office/drawing/2014/main" id="{A1209D6D-BF57-489F-B83F-CB44D6B4BC7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91" y="891375"/>
            <a:ext cx="36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 descr="C:\Users\koudo\AppData\Local\Microsoft\Windows\INetCache\Content.Word\PLOT746943_1_17.png">
            <a:extLst>
              <a:ext uri="{FF2B5EF4-FFF2-40B4-BE49-F238E27FC236}">
                <a16:creationId xmlns:a16="http://schemas.microsoft.com/office/drawing/2014/main" id="{100D85BC-79DF-462E-B5F4-EBBB77180F4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89" y="891375"/>
            <a:ext cx="36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Εικόνα 18" descr="C:\Users\koudo\AppData\Local\Microsoft\Windows\INetCache\Content.Word\PLOT746943_2_17.png">
            <a:extLst>
              <a:ext uri="{FF2B5EF4-FFF2-40B4-BE49-F238E27FC236}">
                <a16:creationId xmlns:a16="http://schemas.microsoft.com/office/drawing/2014/main" id="{7720E4E4-7045-4ECD-99C9-82EAB9F8590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91" y="3573155"/>
            <a:ext cx="36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Εικόνα 20" descr="C:\Users\koudo\AppData\Local\Microsoft\Windows\INetCache\Content.Word\PLOT746943_4_19.png">
            <a:extLst>
              <a:ext uri="{FF2B5EF4-FFF2-40B4-BE49-F238E27FC236}">
                <a16:creationId xmlns:a16="http://schemas.microsoft.com/office/drawing/2014/main" id="{22579FA1-CA0D-435C-A496-9D40A5F17E8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89" y="3573155"/>
            <a:ext cx="3600000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799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27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Ωριαία ανάλυση συντελεστή αιθριότητας Κ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(8)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589A9E-8D9F-45E8-BEA6-3D3DDAF14997}"/>
              </a:ext>
            </a:extLst>
          </p:cNvPr>
          <p:cNvSpPr txBox="1"/>
          <p:nvPr/>
        </p:nvSpPr>
        <p:spPr>
          <a:xfrm>
            <a:off x="891539" y="716280"/>
            <a:ext cx="10861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Palatino Linotype" panose="02040502050505030304" pitchFamily="18" charset="0"/>
              </a:rPr>
              <a:t>Υπολογισμός ετεροσυσχετίσεων μεταξύ ωρών για τους 40 σταθμούς της βάσης </a:t>
            </a:r>
            <a:r>
              <a:rPr lang="en-GB" dirty="0">
                <a:latin typeface="Palatino Linotype" panose="02040502050505030304" pitchFamily="18" charset="0"/>
              </a:rPr>
              <a:t>NRLE </a:t>
            </a:r>
            <a:r>
              <a:rPr lang="el-GR" dirty="0">
                <a:latin typeface="Palatino Linotype" panose="02040502050505030304" pitchFamily="18" charset="0"/>
              </a:rPr>
              <a:t>και της Αθήνας</a:t>
            </a:r>
            <a:r>
              <a:rPr lang="en-GB" dirty="0">
                <a:latin typeface="Palatino Linotype" panose="02040502050505030304" pitchFamily="18" charset="0"/>
              </a:rPr>
              <a:t>:</a:t>
            </a:r>
            <a:endParaRPr lang="el-GR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Palatino Linotype" panose="02040502050505030304" pitchFamily="18" charset="0"/>
              </a:rPr>
              <a:t>Ωριαία κλίμακα μεταξύ μηνών, πχ </a:t>
            </a:r>
            <a:r>
              <a:rPr lang="el-GR" dirty="0" err="1">
                <a:latin typeface="Palatino Linotype" panose="02040502050505030304" pitchFamily="18" charset="0"/>
              </a:rPr>
              <a:t>ετεροσυσχέτιση</a:t>
            </a:r>
            <a:r>
              <a:rPr lang="el-GR" dirty="0">
                <a:latin typeface="Palatino Linotype" panose="02040502050505030304" pitchFamily="18" charset="0"/>
              </a:rPr>
              <a:t> 12</a:t>
            </a:r>
            <a:r>
              <a:rPr lang="el-GR" baseline="30000" dirty="0">
                <a:latin typeface="Palatino Linotype" panose="02040502050505030304" pitchFamily="18" charset="0"/>
              </a:rPr>
              <a:t>ης</a:t>
            </a:r>
            <a:r>
              <a:rPr lang="el-GR" dirty="0">
                <a:latin typeface="Palatino Linotype" panose="02040502050505030304" pitchFamily="18" charset="0"/>
              </a:rPr>
              <a:t> ώρας Μαΐου με 12</a:t>
            </a:r>
            <a:r>
              <a:rPr lang="el-GR" baseline="30000" dirty="0">
                <a:latin typeface="Palatino Linotype" panose="02040502050505030304" pitchFamily="18" charset="0"/>
              </a:rPr>
              <a:t>η</a:t>
            </a:r>
            <a:r>
              <a:rPr lang="el-GR" dirty="0">
                <a:latin typeface="Palatino Linotype" panose="02040502050505030304" pitchFamily="18" charset="0"/>
              </a:rPr>
              <a:t> ώρα Αυγούστου </a:t>
            </a:r>
            <a:r>
              <a:rPr lang="el-GR" dirty="0" err="1">
                <a:latin typeface="Palatino Linotype" panose="02040502050505030304" pitchFamily="18" charset="0"/>
              </a:rPr>
              <a:t>κ.ο.κ.</a:t>
            </a:r>
            <a:endParaRPr lang="el-GR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Palatino Linotype" panose="02040502050505030304" pitchFamily="18" charset="0"/>
              </a:rPr>
              <a:t>Μηνιαία κλίμακα μεταξύ διαδοχικών ωρών (υστέρηση ένα ), πχ </a:t>
            </a:r>
            <a:r>
              <a:rPr lang="el-GR" dirty="0" err="1">
                <a:latin typeface="Palatino Linotype" panose="02040502050505030304" pitchFamily="18" charset="0"/>
              </a:rPr>
              <a:t>ετεροσυσχέτιση</a:t>
            </a:r>
            <a:r>
              <a:rPr lang="el-GR" dirty="0">
                <a:latin typeface="Palatino Linotype" panose="02040502050505030304" pitchFamily="18" charset="0"/>
              </a:rPr>
              <a:t> 8</a:t>
            </a:r>
            <a:r>
              <a:rPr lang="el-GR" baseline="30000" dirty="0">
                <a:latin typeface="Palatino Linotype" panose="02040502050505030304" pitchFamily="18" charset="0"/>
              </a:rPr>
              <a:t>ης</a:t>
            </a:r>
            <a:r>
              <a:rPr lang="el-GR" dirty="0">
                <a:latin typeface="Palatino Linotype" panose="02040502050505030304" pitchFamily="18" charset="0"/>
              </a:rPr>
              <a:t> ώρα Μαρτίου με 9</a:t>
            </a:r>
            <a:r>
              <a:rPr lang="el-GR" baseline="30000" dirty="0">
                <a:latin typeface="Palatino Linotype" panose="02040502050505030304" pitchFamily="18" charset="0"/>
              </a:rPr>
              <a:t>η</a:t>
            </a:r>
            <a:r>
              <a:rPr lang="el-GR" dirty="0">
                <a:latin typeface="Palatino Linotype" panose="02040502050505030304" pitchFamily="18" charset="0"/>
              </a:rPr>
              <a:t> ώρα Μαρτίου μετά 9</a:t>
            </a:r>
            <a:r>
              <a:rPr lang="el-GR" baseline="30000" dirty="0">
                <a:latin typeface="Palatino Linotype" panose="02040502050505030304" pitchFamily="18" charset="0"/>
              </a:rPr>
              <a:t>ης</a:t>
            </a:r>
            <a:r>
              <a:rPr lang="el-GR" dirty="0">
                <a:latin typeface="Palatino Linotype" panose="02040502050505030304" pitchFamily="18" charset="0"/>
              </a:rPr>
              <a:t> ώρα Μαρτίου με 10</a:t>
            </a:r>
            <a:r>
              <a:rPr lang="el-GR" baseline="30000" dirty="0">
                <a:latin typeface="Palatino Linotype" panose="02040502050505030304" pitchFamily="18" charset="0"/>
              </a:rPr>
              <a:t>η</a:t>
            </a:r>
            <a:r>
              <a:rPr lang="el-GR" dirty="0">
                <a:latin typeface="Palatino Linotype" panose="02040502050505030304" pitchFamily="18" charset="0"/>
              </a:rPr>
              <a:t> ώρα Μαρτίου </a:t>
            </a:r>
            <a:r>
              <a:rPr lang="el-GR" dirty="0" err="1">
                <a:latin typeface="Palatino Linotype" panose="02040502050505030304" pitchFamily="18" charset="0"/>
              </a:rPr>
              <a:t>κ.ο.κ</a:t>
            </a:r>
            <a:r>
              <a:rPr lang="el-GR" dirty="0">
                <a:latin typeface="Palatino Linotype" panose="02040502050505030304" pitchFamily="18" charset="0"/>
              </a:rPr>
              <a:t> -&gt; δεν παρατηρείται κάποιος κύκλος  </a:t>
            </a:r>
            <a:endParaRPr lang="en-GB" dirty="0">
              <a:latin typeface="Palatino Linotype" panose="02040502050505030304" pitchFamily="18" charset="0"/>
            </a:endParaRPr>
          </a:p>
          <a:p>
            <a:endParaRPr lang="el-GR" dirty="0"/>
          </a:p>
        </p:txBody>
      </p:sp>
      <p:pic>
        <p:nvPicPr>
          <p:cNvPr id="18" name="Εικόνα 17" descr="C:\Users\koudo\AppData\Local\Microsoft\Windows\INetCache\Content.Word\ετερορυσχέτιση_μηνων_12.tif">
            <a:extLst>
              <a:ext uri="{FF2B5EF4-FFF2-40B4-BE49-F238E27FC236}">
                <a16:creationId xmlns:a16="http://schemas.microsoft.com/office/drawing/2014/main" id="{23CD637F-DF73-4E92-8B34-662F1B210A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6" y="2747605"/>
            <a:ext cx="4764841" cy="227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710BD096-249E-4B1E-A141-7A97ECFEA4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91" y="2506447"/>
            <a:ext cx="5721350" cy="38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4196B16-29FA-44D4-B41F-2F4827555B8F}"/>
              </a:ext>
            </a:extLst>
          </p:cNvPr>
          <p:cNvSpPr/>
          <p:nvPr/>
        </p:nvSpPr>
        <p:spPr>
          <a:xfrm>
            <a:off x="977786" y="5543682"/>
            <a:ext cx="5014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Ετεροσυσχετίσεις ωριαίου συντελεστή Κ</a:t>
            </a:r>
            <a:r>
              <a:rPr lang="el-GR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 </a:t>
            </a:r>
            <a:r>
              <a:rPr lang="el-G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για τον σταθμό </a:t>
            </a:r>
            <a:r>
              <a:rPr lang="el-G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Elizabeth</a:t>
            </a:r>
            <a:r>
              <a:rPr lang="el-G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City</a:t>
            </a:r>
            <a:r>
              <a:rPr lang="el-G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815153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28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Εισαγωγικά στοιχεία δυναμικής φαινομένου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Hurst Kolmogorov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513127" y="6344595"/>
            <a:ext cx="5807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765BFF2-F324-4033-99F7-15BF28DA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287" y="3072211"/>
            <a:ext cx="3881419" cy="2738348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7D4FDCF-E12D-47A4-BC2B-E4A26B77A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200" y="3038796"/>
            <a:ext cx="3880800" cy="27046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9E9438-1339-4B66-BE70-A9D68B786339}"/>
              </a:ext>
            </a:extLst>
          </p:cNvPr>
          <p:cNvSpPr txBox="1"/>
          <p:nvPr/>
        </p:nvSpPr>
        <p:spPr>
          <a:xfrm>
            <a:off x="829470" y="730472"/>
            <a:ext cx="10592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Palatino Linotype" panose="02040502050505030304" pitchFamily="18" charset="0"/>
              </a:rPr>
              <a:t>Παρατηρήθηκε ότι οι χρονοσειρές οι οποίες προέρχονται από </a:t>
            </a:r>
            <a:r>
              <a:rPr lang="el-GR" dirty="0" err="1">
                <a:latin typeface="Palatino Linotype" panose="02040502050505030304" pitchFamily="18" charset="0"/>
              </a:rPr>
              <a:t>υδρομετερεωλογικά</a:t>
            </a:r>
            <a:r>
              <a:rPr lang="el-GR" dirty="0">
                <a:latin typeface="Palatino Linotype" panose="02040502050505030304" pitchFamily="18" charset="0"/>
              </a:rPr>
              <a:t> φαινόμενα παρουσιάζουν διακυμάνσεις (μεγιστοποίηση της αβεβαιότητας) σε διαφορετικές χρονικές κλίμακες σε αντίθεση με τις χρονοσειρές τυχαίων μεταβλητών.</a:t>
            </a:r>
            <a:r>
              <a:rPr lang="en-GB" dirty="0">
                <a:latin typeface="Palatino Linotype" panose="02040502050505030304" pitchFamily="18" charset="0"/>
              </a:rPr>
              <a:t>  </a:t>
            </a:r>
            <a:endParaRPr lang="el-GR" dirty="0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Palatino Linotype" panose="02040502050505030304" pitchFamily="18" charset="0"/>
              </a:rPr>
              <a:t>Την δυναμική αυτή επισήμανε ο Βρετανός μηχανικός </a:t>
            </a:r>
            <a:r>
              <a:rPr lang="en-GB" dirty="0">
                <a:latin typeface="Palatino Linotype" panose="02040502050505030304" pitchFamily="18" charset="0"/>
              </a:rPr>
              <a:t>Hurst </a:t>
            </a:r>
            <a:r>
              <a:rPr lang="el-GR" dirty="0">
                <a:latin typeface="Palatino Linotype" panose="02040502050505030304" pitchFamily="18" charset="0"/>
              </a:rPr>
              <a:t>(1951) μελετώντας το φράγμα του </a:t>
            </a:r>
            <a:r>
              <a:rPr lang="el-GR" dirty="0" err="1">
                <a:latin typeface="Palatino Linotype" panose="02040502050505030304" pitchFamily="18" charset="0"/>
              </a:rPr>
              <a:t>Ασουάν</a:t>
            </a:r>
            <a:r>
              <a:rPr lang="el-GR" dirty="0">
                <a:latin typeface="Palatino Linotype" panose="02040502050505030304" pitchFamily="18" charset="0"/>
              </a:rPr>
              <a:t> μέσω των απορροών του Νείλου, ενώ δέκα χρόνια νωρίτερα την ίδια συμπεριφορά διαπίστωσε ο </a:t>
            </a:r>
            <a:r>
              <a:rPr lang="en-GB" dirty="0">
                <a:latin typeface="Palatino Linotype" panose="02040502050505030304" pitchFamily="18" charset="0"/>
              </a:rPr>
              <a:t>Kolmogorov </a:t>
            </a:r>
            <a:r>
              <a:rPr lang="el-GR" dirty="0">
                <a:latin typeface="Palatino Linotype" panose="02040502050505030304" pitchFamily="18" charset="0"/>
              </a:rPr>
              <a:t>μελετώντας την τύρβη.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Palatino Linotype" panose="02040502050505030304" pitchFamily="18" charset="0"/>
              </a:rPr>
              <a:t>Η ύπαρξη της μακροπρόθεσμης μνήμης ή εμμονής, διερευνάται με τον υπολογισμό της παραμέτρου </a:t>
            </a:r>
            <a:r>
              <a:rPr lang="en-GB" dirty="0">
                <a:latin typeface="Palatino Linotype" panose="02040502050505030304" pitchFamily="18" charset="0"/>
              </a:rPr>
              <a:t>Hurst</a:t>
            </a:r>
            <a:r>
              <a:rPr lang="el-GR" dirty="0">
                <a:latin typeface="Palatino Linotype" panose="02040502050505030304" pitchFamily="18" charset="0"/>
              </a:rPr>
              <a:t> η οποία λαμβάνει τιμές από [0,1]</a:t>
            </a:r>
            <a:r>
              <a:rPr lang="en-GB" dirty="0"/>
              <a:t>.</a:t>
            </a:r>
            <a:r>
              <a:rPr lang="el-G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8524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29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κλιμακόγραμμα και ο υπολογισμός της παραμέτρου Η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urst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529753" y="6344595"/>
            <a:ext cx="564103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53799A-3540-4266-A056-3D6B67385EEB}"/>
                  </a:ext>
                </a:extLst>
              </p:cNvPr>
              <p:cNvSpPr txBox="1"/>
              <p:nvPr/>
            </p:nvSpPr>
            <p:spPr>
              <a:xfrm>
                <a:off x="764936" y="716601"/>
                <a:ext cx="10998558" cy="4339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l-GR" dirty="0">
                  <a:latin typeface="Palatino Linotype" panose="02040502050505030304" pitchFamily="18" charset="0"/>
                </a:endParaRPr>
              </a:p>
              <a:p>
                <a:pPr algn="just"/>
                <a:r>
                  <a:rPr lang="el-GR" dirty="0">
                    <a:latin typeface="Palatino Linotype" panose="02040502050505030304" pitchFamily="18" charset="0"/>
                  </a:rPr>
                  <a:t>Ό υπολογισμός της παραμέτρου </a:t>
                </a:r>
                <a:r>
                  <a:rPr lang="en-GB" dirty="0">
                    <a:latin typeface="Palatino Linotype" panose="02040502050505030304" pitchFamily="18" charset="0"/>
                  </a:rPr>
                  <a:t>Hurst </a:t>
                </a:r>
                <a:r>
                  <a:rPr lang="el-GR" dirty="0">
                    <a:latin typeface="Palatino Linotype" panose="02040502050505030304" pitchFamily="18" charset="0"/>
                  </a:rPr>
                  <a:t>επιτυγχάνεται με την χρήση του κλιμακογράμματος. Η κλίση του κλιμακογράμματος διαιρεμένη με δύο και πρόσθεση της μονάδας υπολογίζει τον συντελεστή </a:t>
                </a:r>
                <a:r>
                  <a:rPr lang="en-GB" dirty="0">
                    <a:latin typeface="Palatino Linotype" panose="02040502050505030304" pitchFamily="18" charset="0"/>
                  </a:rPr>
                  <a:t>Hurst</a:t>
                </a:r>
                <a:r>
                  <a:rPr lang="el-GR" dirty="0">
                    <a:latin typeface="Palatino Linotype" panose="02040502050505030304" pitchFamily="18" charset="0"/>
                  </a:rPr>
                  <a:t>.</a:t>
                </a:r>
              </a:p>
              <a:p>
                <a:pPr algn="just"/>
                <a:endParaRPr lang="el-GR" i="1" dirty="0">
                  <a:latin typeface="Palatino Linotype" panose="02040502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𝑆𝑡𝐷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]=</m:t>
                    </m:r>
                    <m:f>
                      <m:f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num>
                      <m:den>
                        <m:sSup>
                          <m:sSupPr>
                            <m:ctrlPr>
                              <a:rPr lang="el-G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Palatino Linotype" panose="02040502050505030304" pitchFamily="18" charset="0"/>
                  </a:rPr>
                  <a:t>	(εξίσωση του εμπειρικού κλιμακογράμματος)</a:t>
                </a:r>
              </a:p>
              <a:p>
                <a:pPr algn="just"/>
                <a:endParaRPr lang="el-GR" dirty="0">
                  <a:latin typeface="Palatino Linotype" panose="02040502050505030304" pitchFamily="18" charset="0"/>
                </a:endParaRPr>
              </a:p>
              <a:p>
                <a:pPr algn="just"/>
                <a:endParaRPr lang="el-GR" dirty="0">
                  <a:latin typeface="Palatino Linotype" panose="02040502050505030304" pitchFamily="18" charset="0"/>
                </a:endParaRPr>
              </a:p>
              <a:p>
                <a:pPr algn="just"/>
                <a:r>
                  <a:rPr lang="el-GR" dirty="0">
                    <a:latin typeface="Palatino Linotype" panose="02040502050505030304" pitchFamily="18" charset="0"/>
                  </a:rPr>
                  <a:t>Διακρίνουμε τρεις κατηγορίες </a:t>
                </a:r>
                <a:r>
                  <a:rPr lang="en-GB" dirty="0">
                    <a:latin typeface="Palatino Linotype" panose="02040502050505030304" pitchFamily="18" charset="0"/>
                  </a:rPr>
                  <a:t>:</a:t>
                </a:r>
                <a:endParaRPr lang="el-GR" dirty="0">
                  <a:latin typeface="Palatino Linotype" panose="0204050205050503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l-GR" dirty="0">
                    <a:latin typeface="Palatino Linotype" panose="02040502050505030304" pitchFamily="18" charset="0"/>
                  </a:rPr>
                  <a:t>Η&lt;0.5 -&gt; </a:t>
                </a:r>
                <a:r>
                  <a:rPr lang="el-GR" dirty="0" err="1">
                    <a:latin typeface="Palatino Linotype" panose="02040502050505030304" pitchFamily="18" charset="0"/>
                  </a:rPr>
                  <a:t>αντι</a:t>
                </a:r>
                <a:r>
                  <a:rPr lang="el-GR" dirty="0">
                    <a:latin typeface="Palatino Linotype" panose="02040502050505030304" pitchFamily="18" charset="0"/>
                  </a:rPr>
                  <a:t>-εμμονή δηλώνει ότι µία αύξηση των τιμών της χρονοσειράς ακολουθείται από µ</a:t>
                </a:r>
                <a:r>
                  <a:rPr lang="el-GR" dirty="0" err="1">
                    <a:latin typeface="Palatino Linotype" panose="02040502050505030304" pitchFamily="18" charset="0"/>
                  </a:rPr>
                  <a:t>είωση</a:t>
                </a:r>
                <a:r>
                  <a:rPr lang="el-GR" dirty="0">
                    <a:latin typeface="Palatino Linotype" panose="02040502050505030304" pitchFamily="18" charset="0"/>
                  </a:rPr>
                  <a:t> των </a:t>
                </a:r>
                <a:r>
                  <a:rPr lang="el-GR" dirty="0" err="1">
                    <a:latin typeface="Palatino Linotype" panose="02040502050505030304" pitchFamily="18" charset="0"/>
                  </a:rPr>
                  <a:t>τιµών</a:t>
                </a:r>
                <a:r>
                  <a:rPr lang="el-GR" dirty="0">
                    <a:latin typeface="Palatino Linotype" panose="02040502050505030304" pitchFamily="18" charset="0"/>
                  </a:rPr>
                  <a:t> της.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l-GR" dirty="0">
                    <a:latin typeface="Palatino Linotype" panose="02040502050505030304" pitchFamily="18" charset="0"/>
                  </a:rPr>
                  <a:t>Η=0.5 -&gt;  συνεπάγεται την τυχαία αύξηση ή µ</a:t>
                </a:r>
                <a:r>
                  <a:rPr lang="el-GR" dirty="0" err="1">
                    <a:latin typeface="Palatino Linotype" panose="02040502050505030304" pitchFamily="18" charset="0"/>
                  </a:rPr>
                  <a:t>είωση</a:t>
                </a:r>
                <a:r>
                  <a:rPr lang="el-GR" dirty="0">
                    <a:latin typeface="Palatino Linotype" panose="02040502050505030304" pitchFamily="18" charset="0"/>
                  </a:rPr>
                  <a:t> των </a:t>
                </a:r>
                <a:r>
                  <a:rPr lang="el-GR" dirty="0" err="1">
                    <a:latin typeface="Palatino Linotype" panose="02040502050505030304" pitchFamily="18" charset="0"/>
                  </a:rPr>
                  <a:t>τιµών</a:t>
                </a:r>
                <a:r>
                  <a:rPr lang="el-GR" dirty="0">
                    <a:latin typeface="Palatino Linotype" panose="02040502050505030304" pitchFamily="18" charset="0"/>
                  </a:rPr>
                  <a:t> της χρονοσειράς γνωστή και ως λευκός θόρυβος.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l-GR" dirty="0">
                    <a:latin typeface="Palatino Linotype" panose="02040502050505030304" pitchFamily="18" charset="0"/>
                  </a:rPr>
                  <a:t>Η&gt;0.5 -&gt; αποδεικνύει την ύπαρξη εµµ</a:t>
                </a:r>
                <a:r>
                  <a:rPr lang="el-GR" dirty="0" err="1">
                    <a:latin typeface="Palatino Linotype" panose="02040502050505030304" pitchFamily="18" charset="0"/>
                  </a:rPr>
                  <a:t>ονής</a:t>
                </a:r>
                <a:r>
                  <a:rPr lang="el-GR" dirty="0">
                    <a:latin typeface="Palatino Linotype" panose="02040502050505030304" pitchFamily="18" charset="0"/>
                  </a:rPr>
                  <a:t> η οποία δηλώνει ότι µία αύξηση των τιμών της χρονοσειράς ακολουθείται από περαιτέρω αύξηση των τιμών της.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53799A-3540-4266-A056-3D6B67385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36" y="716601"/>
                <a:ext cx="10998558" cy="4339201"/>
              </a:xfrm>
              <a:prstGeom prst="rect">
                <a:avLst/>
              </a:prstGeom>
              <a:blipFill>
                <a:blip r:embed="rId3"/>
                <a:stretch>
                  <a:fillRect l="-443" r="-443" b="-14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8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46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Μελέτη  Φαινομένων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865256" y="6344595"/>
            <a:ext cx="228600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8A7FC-DC1B-4E45-8035-4C858B242AC3}"/>
              </a:ext>
            </a:extLst>
          </p:cNvPr>
          <p:cNvSpPr txBox="1"/>
          <p:nvPr/>
        </p:nvSpPr>
        <p:spPr>
          <a:xfrm>
            <a:off x="2816282" y="1179062"/>
            <a:ext cx="6747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err="1">
                <a:latin typeface="Palatino Linotype" panose="02040502050505030304" pitchFamily="18" charset="0"/>
              </a:rPr>
              <a:t>Στοχαστικότητα</a:t>
            </a:r>
            <a:r>
              <a:rPr lang="el-GR" sz="2000" b="1" dirty="0">
                <a:latin typeface="Palatino Linotype" panose="02040502050505030304" pitchFamily="18" charset="0"/>
              </a:rPr>
              <a:t>  ή  Αιτιοκρατία (</a:t>
            </a:r>
            <a:r>
              <a:rPr lang="en-GB" sz="2000" b="1" dirty="0">
                <a:latin typeface="Palatino Linotype" panose="02040502050505030304" pitchFamily="18" charset="0"/>
              </a:rPr>
              <a:t>Determinism)</a:t>
            </a:r>
            <a:r>
              <a:rPr lang="el-GR" sz="2000" b="1" dirty="0">
                <a:latin typeface="Palatino Linotype" panose="02040502050505030304" pitchFamily="18" charset="0"/>
              </a:rPr>
              <a:t> ???</a:t>
            </a:r>
          </a:p>
          <a:p>
            <a:pPr algn="ctr"/>
            <a:endParaRPr lang="el-GR" dirty="0">
              <a:latin typeface="Palatino Linotype" panose="02040502050505030304" pitchFamily="18" charset="0"/>
            </a:endParaRPr>
          </a:p>
          <a:p>
            <a:pPr algn="ctr"/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E24321-6976-4F06-9F04-F895CEA99559}"/>
              </a:ext>
            </a:extLst>
          </p:cNvPr>
          <p:cNvSpPr txBox="1"/>
          <p:nvPr/>
        </p:nvSpPr>
        <p:spPr>
          <a:xfrm>
            <a:off x="1144008" y="2266439"/>
            <a:ext cx="959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Προσεγγίσεις στην μελέτη των φαινομένων. </a:t>
            </a:r>
          </a:p>
          <a:p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346EF-C79D-41B1-9A92-27998B3DC3C9}"/>
              </a:ext>
            </a:extLst>
          </p:cNvPr>
          <p:cNvSpPr txBox="1"/>
          <p:nvPr/>
        </p:nvSpPr>
        <p:spPr>
          <a:xfrm>
            <a:off x="1089787" y="2739610"/>
            <a:ext cx="9863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l-GR" dirty="0">
              <a:latin typeface="Palatino Linotype" panose="02040502050505030304" pitchFamily="18" charset="0"/>
            </a:endParaRPr>
          </a:p>
          <a:p>
            <a:pPr algn="r"/>
            <a:r>
              <a:rPr lang="el-GR" dirty="0">
                <a:latin typeface="Palatino Linotype" panose="02040502050505030304" pitchFamily="18" charset="0"/>
              </a:rPr>
              <a:t>Όλα τα φαινόμενα μπορούν να μελετηθούν :  είτε ως στοχαστικά, είτε ως μη στοχαστικά</a:t>
            </a:r>
            <a:endParaRPr lang="el-GR" dirty="0"/>
          </a:p>
          <a:p>
            <a:pPr algn="r"/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7CB4F6-3877-4574-A7F7-5C39AFB84AD2}"/>
              </a:ext>
            </a:extLst>
          </p:cNvPr>
          <p:cNvSpPr txBox="1"/>
          <p:nvPr/>
        </p:nvSpPr>
        <p:spPr>
          <a:xfrm>
            <a:off x="5896772" y="2883339"/>
            <a:ext cx="569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2048CF-ACB3-46DA-A9C7-F271B6989730}"/>
              </a:ext>
            </a:extLst>
          </p:cNvPr>
          <p:cNvSpPr txBox="1"/>
          <p:nvPr/>
        </p:nvSpPr>
        <p:spPr>
          <a:xfrm>
            <a:off x="2685094" y="4737994"/>
            <a:ext cx="700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Κριτήρια επιλογής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l-GR" dirty="0">
                <a:latin typeface="Palatino Linotype" panose="02040502050505030304" pitchFamily="18" charset="0"/>
              </a:rPr>
              <a:t>αν σκεφτούμε το φαινόμενο ως ένα πείραμα. </a:t>
            </a:r>
          </a:p>
          <a:p>
            <a:endParaRPr lang="el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A367E8-AA2E-4E5E-B19E-2C1E20CBC379}"/>
              </a:ext>
            </a:extLst>
          </p:cNvPr>
          <p:cNvSpPr txBox="1"/>
          <p:nvPr/>
        </p:nvSpPr>
        <p:spPr>
          <a:xfrm>
            <a:off x="2725358" y="3860089"/>
            <a:ext cx="641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Η αναφορά γίνεται για να τονίσουμε τον σκοπό της εργασίας.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4406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30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Υπολογισμός παραμέτρου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Hurst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τον ωριαίο συντελεστή αιθριότητας 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554691" y="6344595"/>
            <a:ext cx="539165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44DBB8-8D23-4D76-B0FD-877167F68A41}"/>
              </a:ext>
            </a:extLst>
          </p:cNvPr>
          <p:cNvSpPr txBox="1"/>
          <p:nvPr/>
        </p:nvSpPr>
        <p:spPr>
          <a:xfrm>
            <a:off x="891540" y="701040"/>
            <a:ext cx="96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Ύστερα από ανάλυση δεδομένων των 40 σταθμών προέκυψαν τα εξής αποτελέσματα </a:t>
            </a:r>
            <a:r>
              <a:rPr lang="en-GB" dirty="0"/>
              <a:t>:</a:t>
            </a:r>
            <a:endParaRPr lang="el-GR" dirty="0"/>
          </a:p>
        </p:txBody>
      </p:sp>
      <p:pic>
        <p:nvPicPr>
          <p:cNvPr id="16" name="Εικόνα 15" descr="C:\Users\koudo\AppData\Local\Microsoft\Windows\INetCache\Content.Word\paradeigma_klimakogra.tif">
            <a:extLst>
              <a:ext uri="{FF2B5EF4-FFF2-40B4-BE49-F238E27FC236}">
                <a16:creationId xmlns:a16="http://schemas.microsoft.com/office/drawing/2014/main" id="{7F2942C8-FC3D-448A-9927-7C2BE46CDF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68" y="2425407"/>
            <a:ext cx="8743951" cy="37324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8EE3CC-C4C6-4A45-8BFC-72A497555CC6}"/>
              </a:ext>
            </a:extLst>
          </p:cNvPr>
          <p:cNvSpPr txBox="1"/>
          <p:nvPr/>
        </p:nvSpPr>
        <p:spPr>
          <a:xfrm>
            <a:off x="952779" y="1121452"/>
            <a:ext cx="7726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μέσος όρος των κλίσεων της ωριαίας κλίμακας ισούται με 0.91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μέσος όρος των κλίσεων της ημερήσιας κλίμακας ισούται με 0.96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μέσος όρος των κλίσεων της ετήσιας κλίμακας και ο εντοπισμός της παραμέτρου </a:t>
            </a:r>
            <a:r>
              <a:rPr lang="el-GR" dirty="0" err="1"/>
              <a:t>Hurst</a:t>
            </a:r>
            <a:r>
              <a:rPr lang="el-GR" dirty="0"/>
              <a:t> ισούται με 0.75</a:t>
            </a:r>
          </a:p>
          <a:p>
            <a:endParaRPr lang="el-GR" dirty="0"/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365A7308-2FD5-4C01-894A-CED279903FDB}"/>
              </a:ext>
            </a:extLst>
          </p:cNvPr>
          <p:cNvCxnSpPr>
            <a:cxnSpLocks/>
          </p:cNvCxnSpPr>
          <p:nvPr/>
        </p:nvCxnSpPr>
        <p:spPr>
          <a:xfrm flipV="1">
            <a:off x="7277100" y="4170698"/>
            <a:ext cx="632460" cy="645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B158D06A-9526-4370-9825-3FE485F53715}"/>
              </a:ext>
            </a:extLst>
          </p:cNvPr>
          <p:cNvCxnSpPr>
            <a:cxnSpLocks/>
          </p:cNvCxnSpPr>
          <p:nvPr/>
        </p:nvCxnSpPr>
        <p:spPr>
          <a:xfrm flipV="1">
            <a:off x="2987040" y="3187898"/>
            <a:ext cx="723900" cy="582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75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31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546378" y="6344595"/>
            <a:ext cx="547478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EE3BDD8-D256-48C9-A735-FF1742E53A07}"/>
              </a:ext>
            </a:extLst>
          </p:cNvPr>
          <p:cNvSpPr/>
          <p:nvPr/>
        </p:nvSpPr>
        <p:spPr>
          <a:xfrm>
            <a:off x="815945" y="162603"/>
            <a:ext cx="315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Δομή στοχαστικού μοντέλου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D8A95-5711-411A-979A-F3472395B5C0}"/>
              </a:ext>
            </a:extLst>
          </p:cNvPr>
          <p:cNvSpPr txBox="1"/>
          <p:nvPr/>
        </p:nvSpPr>
        <p:spPr>
          <a:xfrm>
            <a:off x="3427730" y="685105"/>
            <a:ext cx="552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>
                <a:latin typeface="Palatino Linotype" panose="02040502050505030304" pitchFamily="18" charset="0"/>
              </a:rPr>
              <a:t>Μαθηματική έκφραση του ψεύδο-κυκλοστάσιμου μοντέλου </a:t>
            </a:r>
            <a:endParaRPr lang="en-GB">
              <a:latin typeface="Palatino Linotype" panose="02040502050505030304" pitchFamily="18" charset="0"/>
            </a:endParaRPr>
          </a:p>
          <a:p>
            <a:pPr algn="ctr"/>
            <a:endParaRPr lang="el-G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4CEC90-ED58-441A-9244-BD95FD737C89}"/>
              </a:ext>
            </a:extLst>
          </p:cNvPr>
          <p:cNvSpPr txBox="1"/>
          <p:nvPr/>
        </p:nvSpPr>
        <p:spPr>
          <a:xfrm>
            <a:off x="861419" y="2118249"/>
            <a:ext cx="306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Συνθετική χρονοσειρά που ακολουθεί γκαουσιανή κατανομή με συσχέτιση </a:t>
            </a:r>
            <a:r>
              <a:rPr lang="en-GB" dirty="0">
                <a:latin typeface="Palatino Linotype" panose="02040502050505030304" pitchFamily="18" charset="0"/>
              </a:rPr>
              <a:t>H=0.75</a:t>
            </a:r>
            <a:r>
              <a:rPr lang="el-GR" dirty="0">
                <a:latin typeface="Palatino Linotype" panose="02040502050505030304" pitchFamily="18" charset="0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F514A1-7383-45C1-BD57-BBDD0D6D2DBE}"/>
              </a:ext>
            </a:extLst>
          </p:cNvPr>
          <p:cNvSpPr txBox="1"/>
          <p:nvPr/>
        </p:nvSpPr>
        <p:spPr>
          <a:xfrm>
            <a:off x="8077346" y="2091689"/>
            <a:ext cx="291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Ωριαία διεργασία που ακολουθεί σύνθετη κατανομή </a:t>
            </a:r>
            <a:r>
              <a:rPr lang="en-GB" dirty="0">
                <a:latin typeface="Palatino Linotype" panose="02040502050505030304" pitchFamily="18" charset="0"/>
              </a:rPr>
              <a:t>Kumaraswamy</a:t>
            </a:r>
            <a:endParaRPr lang="el-GR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3A5F3F-2468-44D5-AB02-F5A3C136A125}"/>
                  </a:ext>
                </a:extLst>
              </p:cNvPr>
              <p:cNvSpPr txBox="1"/>
              <p:nvPr/>
            </p:nvSpPr>
            <p:spPr>
              <a:xfrm>
                <a:off x="5255688" y="4205551"/>
                <a:ext cx="7065852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l-GR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l-GR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6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+(1−</m:t>
                      </m:r>
                      <m:r>
                        <a:rPr lang="el-GR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l-G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l-GR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6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3A5F3F-2468-44D5-AB02-F5A3C136A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688" y="4205551"/>
                <a:ext cx="7065852" cy="342979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8DA2F3F7-9694-4DE6-9EA9-24CF6745F7A2}"/>
              </a:ext>
            </a:extLst>
          </p:cNvPr>
          <p:cNvCxnSpPr>
            <a:cxnSpLocks/>
            <a:stCxn id="7" idx="1"/>
            <a:endCxn id="23" idx="0"/>
          </p:cNvCxnSpPr>
          <p:nvPr/>
        </p:nvCxnSpPr>
        <p:spPr>
          <a:xfrm flipH="1">
            <a:off x="2393039" y="1146770"/>
            <a:ext cx="1034691" cy="971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>
            <a:extLst>
              <a:ext uri="{FF2B5EF4-FFF2-40B4-BE49-F238E27FC236}">
                <a16:creationId xmlns:a16="http://schemas.microsoft.com/office/drawing/2014/main" id="{5B316591-3FC7-4892-A756-2BD1AC59AA81}"/>
              </a:ext>
            </a:extLst>
          </p:cNvPr>
          <p:cNvCxnSpPr>
            <a:cxnSpLocks/>
            <a:stCxn id="7" idx="3"/>
            <a:endCxn id="27" idx="0"/>
          </p:cNvCxnSpPr>
          <p:nvPr/>
        </p:nvCxnSpPr>
        <p:spPr>
          <a:xfrm>
            <a:off x="8952230" y="1146770"/>
            <a:ext cx="584346" cy="944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Ορθογώνιο 32">
                <a:extLst>
                  <a:ext uri="{FF2B5EF4-FFF2-40B4-BE49-F238E27FC236}">
                    <a16:creationId xmlns:a16="http://schemas.microsoft.com/office/drawing/2014/main" id="{9BEB7883-5C7B-415C-8C64-787D22ACD8E3}"/>
                  </a:ext>
                </a:extLst>
              </p:cNvPr>
              <p:cNvSpPr/>
              <p:nvPr/>
            </p:nvSpPr>
            <p:spPr>
              <a:xfrm>
                <a:off x="1409944" y="4058150"/>
                <a:ext cx="3150414" cy="652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l-GR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subSup"/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𝜒</m:t>
                          </m:r>
                        </m:sup>
                        <m:e>
                          <m:sSup>
                            <m:sSup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ctrlPr>
                                            <a:rPr lang="el-G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1600" i="0">
                                              <a:latin typeface="Cambria Math" panose="02040503050406030204" pitchFamily="18" charset="0"/>
                                            </a:rPr>
                                            <m:t>−(</m:t>
                                          </m:r>
                                          <m:r>
                                            <a:rPr lang="el-GR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l-GR" sz="16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l-GR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l-GR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l-G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l-GR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33" name="Ορθογώνιο 32">
                <a:extLst>
                  <a:ext uri="{FF2B5EF4-FFF2-40B4-BE49-F238E27FC236}">
                    <a16:creationId xmlns:a16="http://schemas.microsoft.com/office/drawing/2014/main" id="{9BEB7883-5C7B-415C-8C64-787D22ACD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44" y="4058150"/>
                <a:ext cx="3150414" cy="652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Ευθύγραμμο βέλος σύνδεσης 36">
            <a:extLst>
              <a:ext uri="{FF2B5EF4-FFF2-40B4-BE49-F238E27FC236}">
                <a16:creationId xmlns:a16="http://schemas.microsoft.com/office/drawing/2014/main" id="{4193F9F3-25EE-4184-8D5A-5E6F27B74736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 flipH="1">
            <a:off x="8788614" y="3015019"/>
            <a:ext cx="747962" cy="1190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>
            <a:extLst>
              <a:ext uri="{FF2B5EF4-FFF2-40B4-BE49-F238E27FC236}">
                <a16:creationId xmlns:a16="http://schemas.microsoft.com/office/drawing/2014/main" id="{677CE867-D1DA-4DC1-BB34-F98309EF5D44}"/>
              </a:ext>
            </a:extLst>
          </p:cNvPr>
          <p:cNvCxnSpPr>
            <a:stCxn id="23" idx="2"/>
            <a:endCxn id="33" idx="0"/>
          </p:cNvCxnSpPr>
          <p:nvPr/>
        </p:nvCxnSpPr>
        <p:spPr>
          <a:xfrm>
            <a:off x="2393039" y="3318578"/>
            <a:ext cx="592112" cy="739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Ορθογώνιο 53">
                <a:extLst>
                  <a:ext uri="{FF2B5EF4-FFF2-40B4-BE49-F238E27FC236}">
                    <a16:creationId xmlns:a16="http://schemas.microsoft.com/office/drawing/2014/main" id="{6F4D9DE6-F937-469D-AC55-547ADA53246B}"/>
                  </a:ext>
                </a:extLst>
              </p:cNvPr>
              <p:cNvSpPr/>
              <p:nvPr/>
            </p:nvSpPr>
            <p:spPr>
              <a:xfrm>
                <a:off x="3700655" y="5432110"/>
                <a:ext cx="443813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𝑚𝑜𝑑𝑒𝑙</m:t>
                          </m:r>
                        </m:sub>
                        <m:sup>
                          <m:r>
                            <a:rPr lang="el-G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l-G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𝛨</m:t>
                                  </m:r>
                                </m:sub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4" name="Ορθογώνιο 53">
                <a:extLst>
                  <a:ext uri="{FF2B5EF4-FFF2-40B4-BE49-F238E27FC236}">
                    <a16:creationId xmlns:a16="http://schemas.microsoft.com/office/drawing/2014/main" id="{6F4D9DE6-F937-469D-AC55-547ADA532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655" y="5432110"/>
                <a:ext cx="4438138" cy="506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Ευθύγραμμο βέλος σύνδεσης 55">
            <a:extLst>
              <a:ext uri="{FF2B5EF4-FFF2-40B4-BE49-F238E27FC236}">
                <a16:creationId xmlns:a16="http://schemas.microsoft.com/office/drawing/2014/main" id="{9345E409-9189-4FDF-AECB-6545DC102252}"/>
              </a:ext>
            </a:extLst>
          </p:cNvPr>
          <p:cNvCxnSpPr>
            <a:stCxn id="33" idx="2"/>
            <a:endCxn id="54" idx="1"/>
          </p:cNvCxnSpPr>
          <p:nvPr/>
        </p:nvCxnSpPr>
        <p:spPr>
          <a:xfrm>
            <a:off x="2985151" y="4710508"/>
            <a:ext cx="715504" cy="975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Ευθύγραμμο βέλος σύνδεσης 57">
            <a:extLst>
              <a:ext uri="{FF2B5EF4-FFF2-40B4-BE49-F238E27FC236}">
                <a16:creationId xmlns:a16="http://schemas.microsoft.com/office/drawing/2014/main" id="{E832A0C1-3396-4BCE-93F2-1016AAC35F23}"/>
              </a:ext>
            </a:extLst>
          </p:cNvPr>
          <p:cNvCxnSpPr>
            <a:stCxn id="28" idx="2"/>
            <a:endCxn id="54" idx="3"/>
          </p:cNvCxnSpPr>
          <p:nvPr/>
        </p:nvCxnSpPr>
        <p:spPr>
          <a:xfrm flipH="1">
            <a:off x="8138793" y="4548530"/>
            <a:ext cx="649821" cy="1137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655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32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Ανάλυση δομής στοχαστικού μοντέλου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-SAR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488189" y="6344595"/>
            <a:ext cx="605667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DE35F2-356F-4098-B12B-6B3299232134}"/>
              </a:ext>
            </a:extLst>
          </p:cNvPr>
          <p:cNvSpPr txBox="1"/>
          <p:nvPr/>
        </p:nvSpPr>
        <p:spPr>
          <a:xfrm>
            <a:off x="813685" y="746313"/>
            <a:ext cx="4112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Παραγωγή συνθετικών χρονοσειρών 15 χρόνων που ακολουθούν γκαουσιανή κατανομή με μέση τιμή μηδέν και τυπική απόκλιση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30F326-7EEC-4604-8561-C1663614D260}"/>
              </a:ext>
            </a:extLst>
          </p:cNvPr>
          <p:cNvSpPr txBox="1"/>
          <p:nvPr/>
        </p:nvSpPr>
        <p:spPr>
          <a:xfrm>
            <a:off x="5179948" y="884812"/>
            <a:ext cx="3483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Όμως η διεργασία ακολουθάει μια δυναμική συμπεριφορά μακροπρόθεσμης εμμονής </a:t>
            </a:r>
          </a:p>
        </p:txBody>
      </p:sp>
      <p:cxnSp>
        <p:nvCxnSpPr>
          <p:cNvPr id="33" name="Ευθύγραμμο βέλος σύνδεσης 32">
            <a:extLst>
              <a:ext uri="{FF2B5EF4-FFF2-40B4-BE49-F238E27FC236}">
                <a16:creationId xmlns:a16="http://schemas.microsoft.com/office/drawing/2014/main" id="{250F6AF5-A88E-4CD6-AF3E-E964176B8060}"/>
              </a:ext>
            </a:extLst>
          </p:cNvPr>
          <p:cNvCxnSpPr>
            <a:cxnSpLocks/>
            <a:stCxn id="19" idx="3"/>
            <a:endCxn id="31" idx="1"/>
          </p:cNvCxnSpPr>
          <p:nvPr/>
        </p:nvCxnSpPr>
        <p:spPr>
          <a:xfrm flipV="1">
            <a:off x="4926375" y="1346477"/>
            <a:ext cx="25357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FC1EAC5-BAFA-4874-9A4B-DF7CE99254BA}"/>
              </a:ext>
            </a:extLst>
          </p:cNvPr>
          <p:cNvSpPr txBox="1"/>
          <p:nvPr/>
        </p:nvSpPr>
        <p:spPr>
          <a:xfrm>
            <a:off x="8925371" y="673350"/>
            <a:ext cx="2838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Άσκοπη η χρήση μίας γεννήτριας τυχαίων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l-GR" dirty="0">
                <a:latin typeface="Palatino Linotype" panose="02040502050505030304" pitchFamily="18" charset="0"/>
              </a:rPr>
              <a:t>ασυσχέτιστων αριθμών, εύρεση ενός τρόπου αναπαραγωγής και διατήρησης συσχέτισης</a:t>
            </a:r>
          </a:p>
        </p:txBody>
      </p:sp>
      <p:cxnSp>
        <p:nvCxnSpPr>
          <p:cNvPr id="46" name="Ευθύγραμμο βέλος σύνδεσης 45">
            <a:extLst>
              <a:ext uri="{FF2B5EF4-FFF2-40B4-BE49-F238E27FC236}">
                <a16:creationId xmlns:a16="http://schemas.microsoft.com/office/drawing/2014/main" id="{B82E67B6-A04D-4FB4-A53E-8EB020E1025D}"/>
              </a:ext>
            </a:extLst>
          </p:cNvPr>
          <p:cNvCxnSpPr>
            <a:cxnSpLocks/>
            <a:stCxn id="31" idx="3"/>
            <a:endCxn id="37" idx="1"/>
          </p:cNvCxnSpPr>
          <p:nvPr/>
        </p:nvCxnSpPr>
        <p:spPr>
          <a:xfrm>
            <a:off x="8663939" y="1346477"/>
            <a:ext cx="261432" cy="20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EE3313F-6EF1-45DA-A786-3FF8CCC48AF2}"/>
              </a:ext>
            </a:extLst>
          </p:cNvPr>
          <p:cNvSpPr txBox="1"/>
          <p:nvPr/>
        </p:nvSpPr>
        <p:spPr>
          <a:xfrm>
            <a:off x="8830755" y="2846932"/>
            <a:ext cx="303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Χρήση ενός μοντέλου συσχέτισης </a:t>
            </a:r>
            <a:r>
              <a:rPr lang="en-GB" dirty="0" err="1">
                <a:latin typeface="Palatino Linotype" panose="02040502050505030304" pitchFamily="18" charset="0"/>
              </a:rPr>
              <a:t>gHK</a:t>
            </a:r>
            <a:r>
              <a:rPr lang="el-GR" dirty="0">
                <a:latin typeface="Palatino Linotype" panose="02040502050505030304" pitchFamily="18" charset="0"/>
              </a:rPr>
              <a:t> με σκοπό την διατήρηση της εμπειρικής τιμής </a:t>
            </a:r>
            <a:r>
              <a:rPr lang="en-GB" dirty="0">
                <a:latin typeface="Palatino Linotype" panose="02040502050505030304" pitchFamily="18" charset="0"/>
              </a:rPr>
              <a:t>Hurst=0.8</a:t>
            </a:r>
            <a:endParaRPr lang="el-GR" dirty="0">
              <a:latin typeface="Palatino Linotype" panose="02040502050505030304" pitchFamily="18" charset="0"/>
            </a:endParaRPr>
          </a:p>
        </p:txBody>
      </p:sp>
      <p:cxnSp>
        <p:nvCxnSpPr>
          <p:cNvPr id="56" name="Ευθύγραμμο βέλος σύνδεσης 55">
            <a:extLst>
              <a:ext uri="{FF2B5EF4-FFF2-40B4-BE49-F238E27FC236}">
                <a16:creationId xmlns:a16="http://schemas.microsoft.com/office/drawing/2014/main" id="{6E208AB1-6739-45B9-A420-9ED91A095C6F}"/>
              </a:ext>
            </a:extLst>
          </p:cNvPr>
          <p:cNvCxnSpPr>
            <a:cxnSpLocks/>
            <a:stCxn id="37" idx="2"/>
            <a:endCxn id="49" idx="0"/>
          </p:cNvCxnSpPr>
          <p:nvPr/>
        </p:nvCxnSpPr>
        <p:spPr>
          <a:xfrm>
            <a:off x="10344433" y="2427676"/>
            <a:ext cx="3573" cy="419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F6A5B07-F2BD-470D-B108-4E63B3E69E1F}"/>
                  </a:ext>
                </a:extLst>
              </p:cNvPr>
              <p:cNvSpPr txBox="1"/>
              <p:nvPr/>
            </p:nvSpPr>
            <p:spPr>
              <a:xfrm>
                <a:off x="5334000" y="2739015"/>
                <a:ext cx="2971800" cy="1406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>
                    <a:latin typeface="Palatino Linotype" panose="02040502050505030304" pitchFamily="18" charset="0"/>
                  </a:rPr>
                  <a:t>Έκφραση θεωρητικού κλιμακογράμματος </a:t>
                </a:r>
                <a:r>
                  <a:rPr lang="en-GB" dirty="0" err="1">
                    <a:latin typeface="Palatino Linotype" panose="02040502050505030304" pitchFamily="18" charset="0"/>
                  </a:rPr>
                  <a:t>gHK</a:t>
                </a:r>
                <a:endParaRPr lang="en-GB" dirty="0">
                  <a:latin typeface="Palatino Linotype" panose="0204050205050503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2−2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F6A5B07-F2BD-470D-B108-4E63B3E69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739015"/>
                <a:ext cx="2971800" cy="1406604"/>
              </a:xfrm>
              <a:prstGeom prst="rect">
                <a:avLst/>
              </a:prstGeom>
              <a:blipFill>
                <a:blip r:embed="rId3"/>
                <a:stretch>
                  <a:fillRect t="-2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Ευθύγραμμο βέλος σύνδεσης 66">
            <a:extLst>
              <a:ext uri="{FF2B5EF4-FFF2-40B4-BE49-F238E27FC236}">
                <a16:creationId xmlns:a16="http://schemas.microsoft.com/office/drawing/2014/main" id="{5FCD2ED1-40B3-41B5-A0CF-1BE23B1F2469}"/>
              </a:ext>
            </a:extLst>
          </p:cNvPr>
          <p:cNvCxnSpPr>
            <a:cxnSpLocks/>
            <a:stCxn id="49" idx="1"/>
            <a:endCxn id="65" idx="3"/>
          </p:cNvCxnSpPr>
          <p:nvPr/>
        </p:nvCxnSpPr>
        <p:spPr>
          <a:xfrm flipH="1" flipV="1">
            <a:off x="8305800" y="3442317"/>
            <a:ext cx="524955" cy="4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0EA5B9E-88F6-4A45-B34D-9AFA25E1CD7E}"/>
              </a:ext>
            </a:extLst>
          </p:cNvPr>
          <p:cNvSpPr txBox="1"/>
          <p:nvPr/>
        </p:nvSpPr>
        <p:spPr>
          <a:xfrm>
            <a:off x="957580" y="2703653"/>
            <a:ext cx="3909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Επίτευξη αναπαραγωγής συνθετικής χρονοσειράς με την τεχνική των τυχαίων διακυμάνσεων πολλαπλής κλίμακας (</a:t>
            </a:r>
            <a:r>
              <a:rPr lang="en-GB" dirty="0">
                <a:latin typeface="Palatino Linotype" panose="02040502050505030304" pitchFamily="18" charset="0"/>
              </a:rPr>
              <a:t>SAR) </a:t>
            </a:r>
            <a:endParaRPr lang="el-GR" dirty="0">
              <a:latin typeface="Palatino Linotype" panose="02040502050505030304" pitchFamily="18" charset="0"/>
            </a:endParaRPr>
          </a:p>
        </p:txBody>
      </p:sp>
      <p:cxnSp>
        <p:nvCxnSpPr>
          <p:cNvPr id="72" name="Ευθύγραμμο βέλος σύνδεσης 71">
            <a:extLst>
              <a:ext uri="{FF2B5EF4-FFF2-40B4-BE49-F238E27FC236}">
                <a16:creationId xmlns:a16="http://schemas.microsoft.com/office/drawing/2014/main" id="{6556875C-F51F-4D5B-88A5-293B72036E33}"/>
              </a:ext>
            </a:extLst>
          </p:cNvPr>
          <p:cNvCxnSpPr>
            <a:stCxn id="65" idx="1"/>
            <a:endCxn id="70" idx="3"/>
          </p:cNvCxnSpPr>
          <p:nvPr/>
        </p:nvCxnSpPr>
        <p:spPr>
          <a:xfrm flipH="1">
            <a:off x="4866640" y="3442317"/>
            <a:ext cx="467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37195AE0-3467-4302-AC80-99C4CC6FFCD1}"/>
              </a:ext>
            </a:extLst>
          </p:cNvPr>
          <p:cNvSpPr txBox="1"/>
          <p:nvPr/>
        </p:nvSpPr>
        <p:spPr>
          <a:xfrm>
            <a:off x="660400" y="4764924"/>
            <a:ext cx="4503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Άθροισμα 7 </a:t>
            </a:r>
            <a:r>
              <a:rPr lang="en-GB" dirty="0">
                <a:latin typeface="Palatino Linotype" panose="02040502050505030304" pitchFamily="18" charset="0"/>
              </a:rPr>
              <a:t>Markov </a:t>
            </a:r>
            <a:r>
              <a:rPr lang="el-GR" dirty="0">
                <a:latin typeface="Palatino Linotype" panose="02040502050505030304" pitchFamily="18" charset="0"/>
              </a:rPr>
              <a:t>μοντέλων </a:t>
            </a:r>
            <a:r>
              <a:rPr lang="en-GB" dirty="0">
                <a:latin typeface="Palatino Linotype" panose="02040502050505030304" pitchFamily="18" charset="0"/>
              </a:rPr>
              <a:t>AR(1)</a:t>
            </a:r>
            <a:r>
              <a:rPr lang="el-GR" dirty="0">
                <a:latin typeface="Palatino Linotype" panose="02040502050505030304" pitchFamily="18" charset="0"/>
              </a:rPr>
              <a:t>. Στόχος μας είναι όταν αθροιστούν τα θεωρητικά κλιμακογράμματα τους να δίνουν την έκφραση του </a:t>
            </a:r>
            <a:r>
              <a:rPr lang="en-GB" dirty="0" err="1">
                <a:latin typeface="Palatino Linotype" panose="02040502050505030304" pitchFamily="18" charset="0"/>
              </a:rPr>
              <a:t>gHK</a:t>
            </a:r>
            <a:endParaRPr lang="el-GR" dirty="0">
              <a:latin typeface="Palatino Linotype" panose="02040502050505030304" pitchFamily="18" charset="0"/>
            </a:endParaRPr>
          </a:p>
        </p:txBody>
      </p:sp>
      <p:cxnSp>
        <p:nvCxnSpPr>
          <p:cNvPr id="80" name="Ευθύγραμμο βέλος σύνδεσης 79">
            <a:extLst>
              <a:ext uri="{FF2B5EF4-FFF2-40B4-BE49-F238E27FC236}">
                <a16:creationId xmlns:a16="http://schemas.microsoft.com/office/drawing/2014/main" id="{B6703C03-967B-452C-9C40-49DADCE910CD}"/>
              </a:ext>
            </a:extLst>
          </p:cNvPr>
          <p:cNvCxnSpPr>
            <a:stCxn id="70" idx="2"/>
            <a:endCxn id="78" idx="0"/>
          </p:cNvCxnSpPr>
          <p:nvPr/>
        </p:nvCxnSpPr>
        <p:spPr>
          <a:xfrm>
            <a:off x="2912110" y="4180981"/>
            <a:ext cx="0" cy="58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Εικόνα 83" descr="C:\Users\koudo\AppData\Local\Microsoft\Windows\INetCache\Content.Word\Κλιμακογράμματα για Γκαουσιανό Θόρυβους με και χωρίς συσχέτιση .tif">
            <a:extLst>
              <a:ext uri="{FF2B5EF4-FFF2-40B4-BE49-F238E27FC236}">
                <a16:creationId xmlns:a16="http://schemas.microsoft.com/office/drawing/2014/main" id="{77A68870-B64E-4CB6-9ED1-C171F038197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15" y="4180981"/>
            <a:ext cx="4509128" cy="2208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717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33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96007" y="6344595"/>
            <a:ext cx="39784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C5FBEE-E8CD-437E-BEDE-4B46F469070B}"/>
              </a:ext>
            </a:extLst>
          </p:cNvPr>
          <p:cNvSpPr txBox="1"/>
          <p:nvPr/>
        </p:nvSpPr>
        <p:spPr>
          <a:xfrm>
            <a:off x="909435" y="792480"/>
            <a:ext cx="4348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Υπολογισμός </a:t>
            </a:r>
            <a:r>
              <a:rPr lang="el-GR" dirty="0" err="1">
                <a:latin typeface="Palatino Linotype" panose="02040502050505030304" pitchFamily="18" charset="0"/>
              </a:rPr>
              <a:t>Γκαουσιανής</a:t>
            </a:r>
            <a:r>
              <a:rPr lang="el-GR" dirty="0">
                <a:latin typeface="Palatino Linotype" panose="02040502050505030304" pitchFamily="18" charset="0"/>
              </a:rPr>
              <a:t> αθροιστικής κατανομής πιθανότητας και διαχωρισμός της συνθετικής χρονοσειράς σε 12×24 (μήνες και ώρες) 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4C556D42-778D-47E6-ADB7-09E4D726499D}"/>
              </a:ext>
            </a:extLst>
          </p:cNvPr>
          <p:cNvCxnSpPr>
            <a:cxnSpLocks/>
            <a:stCxn id="2" idx="3"/>
            <a:endCxn id="12" idx="1"/>
          </p:cNvCxnSpPr>
          <p:nvPr/>
        </p:nvCxnSpPr>
        <p:spPr>
          <a:xfrm flipV="1">
            <a:off x="5257800" y="1386840"/>
            <a:ext cx="1500247" cy="5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1AFC7E5-9523-4B13-B9F9-15C45B4E9259}"/>
              </a:ext>
            </a:extLst>
          </p:cNvPr>
          <p:cNvSpPr txBox="1"/>
          <p:nvPr/>
        </p:nvSpPr>
        <p:spPr>
          <a:xfrm>
            <a:off x="6758047" y="786675"/>
            <a:ext cx="4404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Προσθήκη των κύκλων της εμπειρικής διεργασίας που περιγράφονται με την χρήση της σύνθετης κατανομής </a:t>
            </a:r>
            <a:r>
              <a:rPr lang="en-GB" dirty="0">
                <a:latin typeface="Palatino Linotype" panose="02040502050505030304" pitchFamily="18" charset="0"/>
              </a:rPr>
              <a:t>Kumaraswamy</a:t>
            </a:r>
            <a:r>
              <a:rPr lang="el-GR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508DD4-3332-4D7B-81A4-7C30E96E296C}"/>
              </a:ext>
            </a:extLst>
          </p:cNvPr>
          <p:cNvSpPr txBox="1"/>
          <p:nvPr/>
        </p:nvSpPr>
        <p:spPr>
          <a:xfrm>
            <a:off x="6986647" y="2537224"/>
            <a:ext cx="394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Αντιστροφή της αθροιστικής συνάρτησης σύνθετης κατανομής </a:t>
            </a:r>
            <a:r>
              <a:rPr lang="en-GB" dirty="0">
                <a:latin typeface="Palatino Linotype" panose="02040502050505030304" pitchFamily="18" charset="0"/>
              </a:rPr>
              <a:t>Kumaraswamy (</a:t>
            </a:r>
            <a:r>
              <a:rPr lang="el-GR" dirty="0">
                <a:latin typeface="Palatino Linotype" panose="02040502050505030304" pitchFamily="18" charset="0"/>
              </a:rPr>
              <a:t>γνησίως αύξουσας)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l-GR" dirty="0">
                <a:latin typeface="Palatino Linotype" panose="02040502050505030304" pitchFamily="18" charset="0"/>
              </a:rPr>
              <a:t>με αριθμητικές διαδικασίες.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endParaRPr lang="el-GR" dirty="0">
              <a:latin typeface="Palatino Linotype" panose="02040502050505030304" pitchFamily="18" charset="0"/>
            </a:endParaRPr>
          </a:p>
        </p:txBody>
      </p: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9CB55A04-232A-4118-B132-8DE002E45C93}"/>
              </a:ext>
            </a:extLst>
          </p:cNvPr>
          <p:cNvCxnSpPr>
            <a:stCxn id="12" idx="2"/>
            <a:endCxn id="19" idx="0"/>
          </p:cNvCxnSpPr>
          <p:nvPr/>
        </p:nvCxnSpPr>
        <p:spPr>
          <a:xfrm>
            <a:off x="8960227" y="1987004"/>
            <a:ext cx="0" cy="550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8190BDE-1902-4C32-8345-F5FC3258963C}"/>
              </a:ext>
            </a:extLst>
          </p:cNvPr>
          <p:cNvSpPr txBox="1"/>
          <p:nvPr/>
        </p:nvSpPr>
        <p:spPr>
          <a:xfrm>
            <a:off x="1673471" y="2537224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Τέλος αναδιάταξη των τιμών για την δημιουργία της συνθετικής χρονοσειράς</a:t>
            </a:r>
          </a:p>
        </p:txBody>
      </p:sp>
      <p:cxnSp>
        <p:nvCxnSpPr>
          <p:cNvPr id="29" name="Ευθύγραμμο βέλος σύνδεσης 28">
            <a:extLst>
              <a:ext uri="{FF2B5EF4-FFF2-40B4-BE49-F238E27FC236}">
                <a16:creationId xmlns:a16="http://schemas.microsoft.com/office/drawing/2014/main" id="{F5F95F48-C5FC-4E36-8183-B1F98C357A13}"/>
              </a:ext>
            </a:extLst>
          </p:cNvPr>
          <p:cNvCxnSpPr>
            <a:stCxn id="19" idx="1"/>
            <a:endCxn id="26" idx="3"/>
          </p:cNvCxnSpPr>
          <p:nvPr/>
        </p:nvCxnSpPr>
        <p:spPr>
          <a:xfrm flipH="1">
            <a:off x="4492871" y="3137389"/>
            <a:ext cx="24937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Εικόνα 30" descr="C:\Users\koudo\AppData\Local\Microsoft\Windows\INetCache\Content.Word\συνθετική χρονοσειρα.tif">
            <a:extLst>
              <a:ext uri="{FF2B5EF4-FFF2-40B4-BE49-F238E27FC236}">
                <a16:creationId xmlns:a16="http://schemas.microsoft.com/office/drawing/2014/main" id="{2446A224-090D-408F-939B-B3AD4BEC04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62" y="3796445"/>
            <a:ext cx="6090922" cy="241819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7F12F33D-8323-4973-8FD8-B8A57ADD9671}"/>
              </a:ext>
            </a:extLst>
          </p:cNvPr>
          <p:cNvSpPr/>
          <p:nvPr/>
        </p:nvSpPr>
        <p:spPr>
          <a:xfrm>
            <a:off x="815945" y="162603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72BC92-5C86-4B5C-8210-E568053AD19F}"/>
              </a:ext>
            </a:extLst>
          </p:cNvPr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Ανάλυση δομής στοχαστικού μοντέλου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Kumaraswamy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αντιστροφή 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85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34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Εφαρμογή μοντέλου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496502" y="6344595"/>
            <a:ext cx="597354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A6D33-0362-4DE7-BA96-F234BB0400F1}"/>
              </a:ext>
            </a:extLst>
          </p:cNvPr>
          <p:cNvSpPr txBox="1"/>
          <p:nvPr/>
        </p:nvSpPr>
        <p:spPr>
          <a:xfrm>
            <a:off x="1021080" y="708660"/>
            <a:ext cx="993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Εφαρμογή του μοντέλου για τους 40 σταθμούς των Ηνωμένων πολιτειών της Αμερικής.</a:t>
            </a:r>
          </a:p>
          <a:p>
            <a:endParaRPr lang="en-GB" dirty="0"/>
          </a:p>
          <a:p>
            <a:r>
              <a:rPr lang="el-GR" dirty="0"/>
              <a:t>Αποτελέσματα για τον σταθμό του </a:t>
            </a:r>
            <a:r>
              <a:rPr lang="en-GB" dirty="0"/>
              <a:t>Denver</a:t>
            </a:r>
            <a:r>
              <a:rPr lang="el-GR" dirty="0"/>
              <a:t> 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3960ED31-C805-4A58-BA5F-7D12CBCAB0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41" y="3075449"/>
            <a:ext cx="3748128" cy="261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A29CD829-0207-486E-B489-78429B968C4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70" y="3075448"/>
            <a:ext cx="3747600" cy="26110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456D0469-AA46-45E7-9835-E4FEB53D9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26586"/>
              </p:ext>
            </p:extLst>
          </p:nvPr>
        </p:nvGraphicFramePr>
        <p:xfrm>
          <a:off x="3090344" y="1823680"/>
          <a:ext cx="5797951" cy="1060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234">
                  <a:extLst>
                    <a:ext uri="{9D8B030D-6E8A-4147-A177-3AD203B41FA5}">
                      <a16:colId xmlns:a16="http://schemas.microsoft.com/office/drawing/2014/main" val="4129719506"/>
                    </a:ext>
                  </a:extLst>
                </a:gridCol>
                <a:gridCol w="1007665">
                  <a:extLst>
                    <a:ext uri="{9D8B030D-6E8A-4147-A177-3AD203B41FA5}">
                      <a16:colId xmlns:a16="http://schemas.microsoft.com/office/drawing/2014/main" val="1372446819"/>
                    </a:ext>
                  </a:extLst>
                </a:gridCol>
                <a:gridCol w="1255706">
                  <a:extLst>
                    <a:ext uri="{9D8B030D-6E8A-4147-A177-3AD203B41FA5}">
                      <a16:colId xmlns:a16="http://schemas.microsoft.com/office/drawing/2014/main" val="1443175036"/>
                    </a:ext>
                  </a:extLst>
                </a:gridCol>
                <a:gridCol w="1054173">
                  <a:extLst>
                    <a:ext uri="{9D8B030D-6E8A-4147-A177-3AD203B41FA5}">
                      <a16:colId xmlns:a16="http://schemas.microsoft.com/office/drawing/2014/main" val="3657272348"/>
                    </a:ext>
                  </a:extLst>
                </a:gridCol>
                <a:gridCol w="1054173">
                  <a:extLst>
                    <a:ext uri="{9D8B030D-6E8A-4147-A177-3AD203B41FA5}">
                      <a16:colId xmlns:a16="http://schemas.microsoft.com/office/drawing/2014/main" val="2481696657"/>
                    </a:ext>
                  </a:extLst>
                </a:gridCol>
              </a:tblGrid>
              <a:tr h="54379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9</a:t>
                      </a:r>
                      <a:r>
                        <a:rPr lang="el-GR" sz="1100" baseline="30000">
                          <a:effectLst/>
                        </a:rPr>
                        <a:t>ος</a:t>
                      </a:r>
                      <a:r>
                        <a:rPr lang="el-GR" sz="1100">
                          <a:effectLst/>
                        </a:rPr>
                        <a:t> μήνας</a:t>
                      </a:r>
                      <a:endParaRPr lang="el-GR" sz="120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ώρα 13:00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μέση τιμή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τυπική απόκλιση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ασυμμετρία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κύρτωση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547804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Μοντέλου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0,609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0,236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-1,043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-0,113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2032420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Εμπειρική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0,615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0,226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-0,999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-0,356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9288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985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35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Εφαρμογή μοντέλου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F57304BC-4AD6-4C73-A72D-95E8632FF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619251"/>
              </p:ext>
            </p:extLst>
          </p:nvPr>
        </p:nvGraphicFramePr>
        <p:xfrm>
          <a:off x="3108961" y="793954"/>
          <a:ext cx="5750838" cy="1187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645">
                  <a:extLst>
                    <a:ext uri="{9D8B030D-6E8A-4147-A177-3AD203B41FA5}">
                      <a16:colId xmlns:a16="http://schemas.microsoft.com/office/drawing/2014/main" val="1677913170"/>
                    </a:ext>
                  </a:extLst>
                </a:gridCol>
                <a:gridCol w="999477">
                  <a:extLst>
                    <a:ext uri="{9D8B030D-6E8A-4147-A177-3AD203B41FA5}">
                      <a16:colId xmlns:a16="http://schemas.microsoft.com/office/drawing/2014/main" val="2431423982"/>
                    </a:ext>
                  </a:extLst>
                </a:gridCol>
                <a:gridCol w="1245502">
                  <a:extLst>
                    <a:ext uri="{9D8B030D-6E8A-4147-A177-3AD203B41FA5}">
                      <a16:colId xmlns:a16="http://schemas.microsoft.com/office/drawing/2014/main" val="2133795896"/>
                    </a:ext>
                  </a:extLst>
                </a:gridCol>
                <a:gridCol w="1045607">
                  <a:extLst>
                    <a:ext uri="{9D8B030D-6E8A-4147-A177-3AD203B41FA5}">
                      <a16:colId xmlns:a16="http://schemas.microsoft.com/office/drawing/2014/main" val="236374938"/>
                    </a:ext>
                  </a:extLst>
                </a:gridCol>
                <a:gridCol w="1045607">
                  <a:extLst>
                    <a:ext uri="{9D8B030D-6E8A-4147-A177-3AD203B41FA5}">
                      <a16:colId xmlns:a16="http://schemas.microsoft.com/office/drawing/2014/main" val="2876345920"/>
                    </a:ext>
                  </a:extLst>
                </a:gridCol>
              </a:tblGrid>
              <a:tr h="60912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9</a:t>
                      </a:r>
                      <a:r>
                        <a:rPr lang="el-GR" sz="1100" baseline="30000" dirty="0">
                          <a:effectLst/>
                        </a:rPr>
                        <a:t>ος</a:t>
                      </a:r>
                      <a:r>
                        <a:rPr lang="el-GR" sz="1100" dirty="0">
                          <a:effectLst/>
                        </a:rPr>
                        <a:t> μήνας </a:t>
                      </a:r>
                      <a:endParaRPr lang="el-GR" sz="12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ώρα 8:00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μέση τιμή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τυπική απόκλιση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ασυμμετρία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κύρτωση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461507"/>
                  </a:ext>
                </a:extLst>
              </a:tr>
              <a:tr h="2891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Μοντέλου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0,402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0,154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-0,388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-1,150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4826573"/>
                  </a:ext>
                </a:extLst>
              </a:tr>
              <a:tr h="2891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Εμπειρική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0,417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0,182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-0,286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-0,368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3861296"/>
                  </a:ext>
                </a:extLst>
              </a:tr>
            </a:tbl>
          </a:graphicData>
        </a:graphic>
      </p:graphicFrame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A4200275-C0CD-4DC5-960F-A21A26D192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59" y="2506447"/>
            <a:ext cx="4795521" cy="281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12479292-0D18-4BCA-92D2-D65BEA295D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98" y="2494287"/>
            <a:ext cx="4680000" cy="282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103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36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Εφαρμογή μοντέλου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61220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C0621B67-83B6-40F1-9A2B-C641D0270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91435"/>
              </p:ext>
            </p:extLst>
          </p:nvPr>
        </p:nvGraphicFramePr>
        <p:xfrm>
          <a:off x="3016725" y="788122"/>
          <a:ext cx="6439695" cy="111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096">
                  <a:extLst>
                    <a:ext uri="{9D8B030D-6E8A-4147-A177-3AD203B41FA5}">
                      <a16:colId xmlns:a16="http://schemas.microsoft.com/office/drawing/2014/main" val="3092686256"/>
                    </a:ext>
                  </a:extLst>
                </a:gridCol>
                <a:gridCol w="1119198">
                  <a:extLst>
                    <a:ext uri="{9D8B030D-6E8A-4147-A177-3AD203B41FA5}">
                      <a16:colId xmlns:a16="http://schemas.microsoft.com/office/drawing/2014/main" val="3641927659"/>
                    </a:ext>
                  </a:extLst>
                </a:gridCol>
                <a:gridCol w="1394693">
                  <a:extLst>
                    <a:ext uri="{9D8B030D-6E8A-4147-A177-3AD203B41FA5}">
                      <a16:colId xmlns:a16="http://schemas.microsoft.com/office/drawing/2014/main" val="495936835"/>
                    </a:ext>
                  </a:extLst>
                </a:gridCol>
                <a:gridCol w="1170854">
                  <a:extLst>
                    <a:ext uri="{9D8B030D-6E8A-4147-A177-3AD203B41FA5}">
                      <a16:colId xmlns:a16="http://schemas.microsoft.com/office/drawing/2014/main" val="3160182547"/>
                    </a:ext>
                  </a:extLst>
                </a:gridCol>
                <a:gridCol w="1170854">
                  <a:extLst>
                    <a:ext uri="{9D8B030D-6E8A-4147-A177-3AD203B41FA5}">
                      <a16:colId xmlns:a16="http://schemas.microsoft.com/office/drawing/2014/main" val="3453426611"/>
                    </a:ext>
                  </a:extLst>
                </a:gridCol>
              </a:tblGrid>
              <a:tr h="54386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6</a:t>
                      </a:r>
                      <a:r>
                        <a:rPr lang="el-GR" sz="1100" baseline="30000" dirty="0">
                          <a:effectLst/>
                        </a:rPr>
                        <a:t>ος</a:t>
                      </a:r>
                      <a:r>
                        <a:rPr lang="el-GR" sz="1100" dirty="0">
                          <a:effectLst/>
                        </a:rPr>
                        <a:t> μήνας ώρα 7:00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μέση τιμή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τυπική απόκλιση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ασυμμετρία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κύρτωση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0727240"/>
                  </a:ext>
                </a:extLst>
              </a:tr>
              <a:tr h="28650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Μοντέλου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0,582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0,176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-1,928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2,892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470893"/>
                  </a:ext>
                </a:extLst>
              </a:tr>
              <a:tr h="28650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Εμπειρική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0,553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0,188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-1,307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0,442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1373381"/>
                  </a:ext>
                </a:extLst>
              </a:tr>
            </a:tbl>
          </a:graphicData>
        </a:graphic>
      </p:graphicFrame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5857037A-23E5-4F06-81A3-321046236B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45" y="2439823"/>
            <a:ext cx="4680000" cy="28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55F2760D-4710-4C63-9E97-BF93B33B36A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59" y="2439823"/>
            <a:ext cx="4795200" cy="281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749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37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423F685-FFFB-4A4A-8199-83DBDF5987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50" y="1034310"/>
            <a:ext cx="7061997" cy="435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A8108D-FDEC-47F2-A5D1-68EF9A2F6AFF}"/>
              </a:ext>
            </a:extLst>
          </p:cNvPr>
          <p:cNvSpPr txBox="1"/>
          <p:nvPr/>
        </p:nvSpPr>
        <p:spPr>
          <a:xfrm>
            <a:off x="8103596" y="2293009"/>
            <a:ext cx="3036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Διατήρηση των κλίσεων σε όλες τις χρονικές κλίμακες και </a:t>
            </a:r>
            <a:r>
              <a:rPr lang="el-GR" dirty="0" err="1">
                <a:latin typeface="Palatino Linotype" panose="02040502050505030304" pitchFamily="18" charset="0"/>
              </a:rPr>
              <a:t>κατ</a:t>
            </a:r>
            <a:r>
              <a:rPr lang="en-GB" dirty="0">
                <a:latin typeface="Palatino Linotype" panose="02040502050505030304" pitchFamily="18" charset="0"/>
              </a:rPr>
              <a:t>’</a:t>
            </a:r>
            <a:r>
              <a:rPr lang="el-GR" dirty="0">
                <a:latin typeface="Palatino Linotype" panose="02040502050505030304" pitchFamily="18" charset="0"/>
              </a:rPr>
              <a:t> επέκταση των συντελεστή </a:t>
            </a:r>
            <a:r>
              <a:rPr lang="en-GB" dirty="0">
                <a:latin typeface="Palatino Linotype" panose="02040502050505030304" pitchFamily="18" charset="0"/>
              </a:rPr>
              <a:t>Hurst=0.75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EDC2A8-1A18-4EF2-A7E1-210D86017CAA}"/>
              </a:ext>
            </a:extLst>
          </p:cNvPr>
          <p:cNvSpPr txBox="1"/>
          <p:nvPr/>
        </p:nvSpPr>
        <p:spPr>
          <a:xfrm>
            <a:off x="829470" y="162603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Εφαρμογή μοντέλου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(4)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96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38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Εφαρμογή μοντέλου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(5)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87695" y="6344595"/>
            <a:ext cx="406161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4075C04D-96B2-4073-BA52-0AF722473F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3" y="1431426"/>
            <a:ext cx="6235700" cy="42388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5DC7B9-1CF4-4DB6-9AB8-64C5B521A33F}"/>
              </a:ext>
            </a:extLst>
          </p:cNvPr>
          <p:cNvSpPr txBox="1"/>
          <p:nvPr/>
        </p:nvSpPr>
        <p:spPr>
          <a:xfrm>
            <a:off x="7483218" y="2451312"/>
            <a:ext cx="3819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Σύγκριση με το αντίστοιχο διάγραμμα ετεροσυσχετίσεων διαδοχικών ωρών για τον σταθμό </a:t>
            </a:r>
            <a:r>
              <a:rPr lang="en-GB" dirty="0">
                <a:latin typeface="Palatino Linotype" panose="02040502050505030304" pitchFamily="18" charset="0"/>
              </a:rPr>
              <a:t>Denver </a:t>
            </a:r>
            <a:r>
              <a:rPr lang="el-GR" dirty="0">
                <a:latin typeface="Palatino Linotype" panose="02040502050505030304" pitchFamily="18" charset="0"/>
              </a:rPr>
              <a:t> δεν παρατηρούμε κάποια έντονη διαφορά</a:t>
            </a:r>
          </a:p>
        </p:txBody>
      </p:sp>
    </p:spTree>
    <p:extLst>
      <p:ext uri="{BB962C8B-B14F-4D97-AF65-F5344CB8AC3E}">
        <p14:creationId xmlns:p14="http://schemas.microsoft.com/office/powerpoint/2010/main" val="3804959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39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61276" y="6344595"/>
            <a:ext cx="432580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B6CA54-CB97-46A1-8B04-55943EA85FBA}"/>
              </a:ext>
            </a:extLst>
          </p:cNvPr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Συμπεράσματα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C12C4-A7BA-47D8-9AC5-FD6170066DC9}"/>
              </a:ext>
            </a:extLst>
          </p:cNvPr>
          <p:cNvSpPr txBox="1"/>
          <p:nvPr/>
        </p:nvSpPr>
        <p:spPr>
          <a:xfrm>
            <a:off x="829470" y="635854"/>
            <a:ext cx="1083180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Με επιτυχία </a:t>
            </a: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εισαγάγεται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νέα κατανομή (Κ</a:t>
            </a:r>
            <a:r>
              <a:rPr lang="en-GB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umaraswamy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για την ημερήσια ηλιακή ακτινοβολία, η οποία επαληθεύεται με τρία τεστ καλής προσαρμογής.</a:t>
            </a:r>
          </a:p>
          <a:p>
            <a:endParaRPr lang="el-GR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Αδυναμία χρήση ίδιας κατανομής για περιγραφή ωριαίας ηλιακής ακτινοβολίας λόγω της εποχικότητας και του στοχαστικού παράγοντα της νέφωσης.</a:t>
            </a:r>
          </a:p>
          <a:p>
            <a:endParaRPr lang="el-GR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Αξιοποίηση του ωριαίου συντελεστή αιθριότητας 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K</a:t>
            </a:r>
            <a:r>
              <a:rPr lang="en-GB" baseline="-25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T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για την προσεγγιστική αφαίρεση της εποχικότητας που εμφανίζει η ωριαία ηλιακή ακτινοβολία.</a:t>
            </a:r>
          </a:p>
          <a:p>
            <a:endParaRPr lang="el-GR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Περιγραφή των στοχαστικών συνθηκών της ατμόσφαιρας με την χρήση του συντελεστή 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K</a:t>
            </a:r>
            <a:r>
              <a:rPr lang="en-GB" baseline="-25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T</a:t>
            </a:r>
            <a:endParaRPr lang="el-GR" baseline="-25000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endParaRPr lang="el-GR" baseline="-25000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Εισαγωγή νέας σύνθετης κατανομής διπλού αθροίσματος 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Kumaraswamy 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με σκοπό την περιγραφή του ωριαίου συντελεστή Κ</a:t>
            </a:r>
            <a:r>
              <a:rPr lang="el-GR" baseline="-25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Τ</a:t>
            </a:r>
          </a:p>
          <a:p>
            <a:endParaRPr lang="el-GR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Υπολογισμός της παραμέτρου 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Hurst 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ίσης με 0.75 ,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η οποία υποδεικνύει ότι η διεργασία ακολουθεί μια δυναμική συμπεριφορά 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Hurst Kolmogorov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Σύνθεση και Δημιουργία </a:t>
            </a: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ψευδο-κυκλοστάσιμου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μοντέλου ικανού να διατηρεί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: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σταθερή την κατανομή της διεργασίας σε ωριαίο επίπεδο, τις τέσσερις πρώτες κεντρικές ροπές και την παράμετρο </a:t>
            </a:r>
            <a:r>
              <a:rPr lang="el-GR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Hurst</a:t>
            </a:r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που εκφράζει την μακροπρόθεσμη εμμονή και συσχέτιση.</a:t>
            </a:r>
          </a:p>
          <a:p>
            <a:endParaRPr lang="el-GR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endParaRPr lang="el-GR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endParaRPr lang="el-GR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r>
              <a:rPr lang="el-GR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038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865256" y="6344595"/>
            <a:ext cx="228600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011C1C-1F4A-43A3-9D79-0E4BE3D9AA3A}"/>
              </a:ext>
            </a:extLst>
          </p:cNvPr>
          <p:cNvSpPr txBox="1"/>
          <p:nvPr/>
        </p:nvSpPr>
        <p:spPr>
          <a:xfrm>
            <a:off x="961801" y="3120171"/>
            <a:ext cx="203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</a:t>
            </a:r>
            <a:r>
              <a:rPr lang="el-GR" dirty="0">
                <a:latin typeface="Palatino Linotype" panose="02040502050505030304" pitchFamily="18" charset="0"/>
              </a:rPr>
              <a:t>αινόμενο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l-GR" dirty="0">
                <a:latin typeface="Palatino Linotype" panose="02040502050505030304" pitchFamily="18" charset="0"/>
              </a:rPr>
              <a:t>και περιγραφή</a:t>
            </a:r>
            <a:endParaRPr lang="el-GR" dirty="0"/>
          </a:p>
        </p:txBody>
      </p:sp>
      <p:cxnSp>
        <p:nvCxnSpPr>
          <p:cNvPr id="21" name="Γραμμή σύνδεσης: Γωνιώδης 20">
            <a:extLst>
              <a:ext uri="{FF2B5EF4-FFF2-40B4-BE49-F238E27FC236}">
                <a16:creationId xmlns:a16="http://schemas.microsoft.com/office/drawing/2014/main" id="{86227FDC-B23E-4C26-80E8-459D907C14CC}"/>
              </a:ext>
            </a:extLst>
          </p:cNvPr>
          <p:cNvCxnSpPr>
            <a:cxnSpLocks/>
            <a:stCxn id="14" idx="3"/>
            <a:endCxn id="23" idx="1"/>
          </p:cNvCxnSpPr>
          <p:nvPr/>
        </p:nvCxnSpPr>
        <p:spPr>
          <a:xfrm flipV="1">
            <a:off x="2998661" y="1501432"/>
            <a:ext cx="550009" cy="19419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BF82220-3BA0-423E-8897-26E281197F18}"/>
              </a:ext>
            </a:extLst>
          </p:cNvPr>
          <p:cNvSpPr txBox="1"/>
          <p:nvPr/>
        </p:nvSpPr>
        <p:spPr>
          <a:xfrm>
            <a:off x="3548670" y="901267"/>
            <a:ext cx="390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Αν η κλασσική επιστήμη μπορεί να περιγράψει όλους τους παράγοντες που επηρεάζουν ένα φαινόμενο με απόλυτη ακρίβεια.</a:t>
            </a:r>
          </a:p>
        </p:txBody>
      </p: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886A00D6-B55F-454D-9B4E-EE3D952A73C5}"/>
              </a:ext>
            </a:extLst>
          </p:cNvPr>
          <p:cNvCxnSpPr>
            <a:cxnSpLocks/>
            <a:stCxn id="23" idx="3"/>
            <a:endCxn id="26" idx="1"/>
          </p:cNvCxnSpPr>
          <p:nvPr/>
        </p:nvCxnSpPr>
        <p:spPr>
          <a:xfrm>
            <a:off x="7452804" y="1501432"/>
            <a:ext cx="551648" cy="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61773BB-7B83-4CD7-ACE3-92BF7E52A8F3}"/>
              </a:ext>
            </a:extLst>
          </p:cNvPr>
          <p:cNvSpPr txBox="1"/>
          <p:nvPr/>
        </p:nvSpPr>
        <p:spPr>
          <a:xfrm>
            <a:off x="8004452" y="624931"/>
            <a:ext cx="3736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Τότε το φαινόμενο μελετάται ως ντετερμινιστικό. Θεωρείται</a:t>
            </a:r>
          </a:p>
          <a:p>
            <a:r>
              <a:rPr lang="el-GR" dirty="0">
                <a:latin typeface="Palatino Linotype" panose="02040502050505030304" pitchFamily="18" charset="0"/>
              </a:rPr>
              <a:t>απόλυτα προβλέψιμο, αν το προσομοιάσουμε με ένα πείραμα θα δίνει συνεχόμενα τα ίδια αποτελέσματα.</a:t>
            </a:r>
          </a:p>
        </p:txBody>
      </p:sp>
      <p:cxnSp>
        <p:nvCxnSpPr>
          <p:cNvPr id="27" name="Γραμμή σύνδεσης: Γωνιώδης 26">
            <a:extLst>
              <a:ext uri="{FF2B5EF4-FFF2-40B4-BE49-F238E27FC236}">
                <a16:creationId xmlns:a16="http://schemas.microsoft.com/office/drawing/2014/main" id="{359D71C2-33ED-45EC-B532-B3AB5CF87BA9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2998661" y="3443337"/>
            <a:ext cx="1388858" cy="191164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C4B8D38-89E2-4A97-A349-8E6C4A1029AD}"/>
              </a:ext>
            </a:extLst>
          </p:cNvPr>
          <p:cNvSpPr txBox="1"/>
          <p:nvPr/>
        </p:nvSpPr>
        <p:spPr>
          <a:xfrm>
            <a:off x="4387519" y="4754816"/>
            <a:ext cx="241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Αν η κλασσική επιστήμη δεν μπορεί να το περιγράψει με σχετική ακρίβεια </a:t>
            </a:r>
          </a:p>
        </p:txBody>
      </p: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EEE115AF-5B76-41E2-94AC-8716FCD68276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>
            <a:off x="6800821" y="5354981"/>
            <a:ext cx="1321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81CA2A-FC4A-4131-9CD1-9FFCBA0AC160}"/>
              </a:ext>
            </a:extLst>
          </p:cNvPr>
          <p:cNvSpPr txBox="1"/>
          <p:nvPr/>
        </p:nvSpPr>
        <p:spPr>
          <a:xfrm>
            <a:off x="8122595" y="4616317"/>
            <a:ext cx="3618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Τότε το φαινόμενο μελετάται ως στοχαστικό. Όσες φορές και αν πραγματοποιήσουμε, το πείραμα δεν θα δίνει ίδια αποτελέσματα.</a:t>
            </a:r>
          </a:p>
        </p:txBody>
      </p: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id="{05B35CBD-23EC-49FC-BBA5-CAA80B22D9B7}"/>
              </a:ext>
            </a:extLst>
          </p:cNvPr>
          <p:cNvCxnSpPr>
            <a:cxnSpLocks/>
            <a:stCxn id="14" idx="3"/>
            <a:endCxn id="38" idx="1"/>
          </p:cNvCxnSpPr>
          <p:nvPr/>
        </p:nvCxnSpPr>
        <p:spPr>
          <a:xfrm>
            <a:off x="2998661" y="3443337"/>
            <a:ext cx="1372779" cy="9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06BFDF1-C0D9-4B28-9956-EACDE23D4465}"/>
              </a:ext>
            </a:extLst>
          </p:cNvPr>
          <p:cNvSpPr txBox="1"/>
          <p:nvPr/>
        </p:nvSpPr>
        <p:spPr>
          <a:xfrm>
            <a:off x="4371440" y="2713877"/>
            <a:ext cx="2413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Palatino Linotype" panose="02040502050505030304" pitchFamily="18" charset="0"/>
              </a:rPr>
              <a:t>Αν η κλασσική επιστήμη μπορεί να το περιγράψει με ικανοποιητική ακρίβεια </a:t>
            </a:r>
          </a:p>
        </p:txBody>
      </p:sp>
      <p:cxnSp>
        <p:nvCxnSpPr>
          <p:cNvPr id="53" name="Ευθύγραμμο βέλος σύνδεσης 52">
            <a:extLst>
              <a:ext uri="{FF2B5EF4-FFF2-40B4-BE49-F238E27FC236}">
                <a16:creationId xmlns:a16="http://schemas.microsoft.com/office/drawing/2014/main" id="{F37217D5-5A41-4894-966E-37799F705E39}"/>
              </a:ext>
            </a:extLst>
          </p:cNvPr>
          <p:cNvCxnSpPr>
            <a:cxnSpLocks/>
            <a:stCxn id="38" idx="3"/>
            <a:endCxn id="58" idx="1"/>
          </p:cNvCxnSpPr>
          <p:nvPr/>
        </p:nvCxnSpPr>
        <p:spPr>
          <a:xfrm>
            <a:off x="6784742" y="3452541"/>
            <a:ext cx="14787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51582F4-0CCE-4D7E-AC12-BB966B3A8289}"/>
              </a:ext>
            </a:extLst>
          </p:cNvPr>
          <p:cNvSpPr txBox="1"/>
          <p:nvPr/>
        </p:nvSpPr>
        <p:spPr>
          <a:xfrm>
            <a:off x="8263483" y="2575378"/>
            <a:ext cx="3477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Τότε το φαινόμενο μελετάται είτε ως στοχαστικό, είτε ως ντετερμινιστικό.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l-GR" dirty="0">
                <a:latin typeface="Palatino Linotype" panose="02040502050505030304" pitchFamily="18" charset="0"/>
              </a:rPr>
              <a:t>Όσες φορές και αν πραγματοποιήσουμε το πείραμα δίνει σχεδόν ίδια αποτελέσματα.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145B112-1930-4B24-8D60-EFBBDE7893CC}"/>
              </a:ext>
            </a:extLst>
          </p:cNvPr>
          <p:cNvSpPr txBox="1"/>
          <p:nvPr/>
        </p:nvSpPr>
        <p:spPr>
          <a:xfrm>
            <a:off x="838198" y="176474"/>
            <a:ext cx="46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Μελέτη  Φαινομένων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8373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40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Αντί επιλόγου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C1467-1447-4DEA-9A59-D043D1E60054}"/>
              </a:ext>
            </a:extLst>
          </p:cNvPr>
          <p:cNvSpPr txBox="1"/>
          <p:nvPr/>
        </p:nvSpPr>
        <p:spPr>
          <a:xfrm>
            <a:off x="3063679" y="795341"/>
            <a:ext cx="6252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Palatino Linotype" panose="02040502050505030304" pitchFamily="18" charset="0"/>
              </a:rPr>
              <a:t>Τελικά</a:t>
            </a:r>
            <a:r>
              <a:rPr lang="en-GB" sz="2000" dirty="0">
                <a:latin typeface="Palatino Linotype" panose="02040502050505030304" pitchFamily="18" charset="0"/>
              </a:rPr>
              <a:t> </a:t>
            </a:r>
            <a:r>
              <a:rPr lang="el-GR" sz="2000" dirty="0">
                <a:latin typeface="Palatino Linotype" panose="02040502050505030304" pitchFamily="18" charset="0"/>
              </a:rPr>
              <a:t>ποια είναι η χρησιμότητα της εργασίας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02D18FBF-148D-4EB8-9680-8D4954BB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571" y="2027344"/>
            <a:ext cx="5680054" cy="3801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27FD88-D423-4DE5-98E8-C2CD7A553847}"/>
              </a:ext>
            </a:extLst>
          </p:cNvPr>
          <p:cNvSpPr txBox="1"/>
          <p:nvPr/>
        </p:nvSpPr>
        <p:spPr>
          <a:xfrm>
            <a:off x="3902122" y="1584819"/>
            <a:ext cx="433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Ας θυμηθούμε γιατί καταλήξαμε εδώ </a:t>
            </a:r>
          </a:p>
        </p:txBody>
      </p:sp>
    </p:spTree>
    <p:extLst>
      <p:ext uri="{BB962C8B-B14F-4D97-AF65-F5344CB8AC3E}">
        <p14:creationId xmlns:p14="http://schemas.microsoft.com/office/powerpoint/2010/main" val="4020255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41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0823"/>
            <a:ext cx="74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Αντί επιλόγου (2)</a:t>
            </a:r>
            <a:endParaRPr lang="el-GR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621727" y="6344595"/>
            <a:ext cx="472129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graphicFrame>
        <p:nvGraphicFramePr>
          <p:cNvPr id="18" name="Πίνακας 17">
            <a:extLst>
              <a:ext uri="{FF2B5EF4-FFF2-40B4-BE49-F238E27FC236}">
                <a16:creationId xmlns:a16="http://schemas.microsoft.com/office/drawing/2014/main" id="{F77C2EBF-29B2-48D1-B9C1-6F7C4BE8F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19520"/>
              </p:ext>
            </p:extLst>
          </p:nvPr>
        </p:nvGraphicFramePr>
        <p:xfrm>
          <a:off x="956516" y="2298639"/>
          <a:ext cx="10608695" cy="2943396"/>
        </p:xfrm>
        <a:graphic>
          <a:graphicData uri="http://schemas.openxmlformats.org/drawingml/2006/table">
            <a:tbl>
              <a:tblPr/>
              <a:tblGrid>
                <a:gridCol w="1433344">
                  <a:extLst>
                    <a:ext uri="{9D8B030D-6E8A-4147-A177-3AD203B41FA5}">
                      <a16:colId xmlns:a16="http://schemas.microsoft.com/office/drawing/2014/main" val="3406763942"/>
                    </a:ext>
                  </a:extLst>
                </a:gridCol>
                <a:gridCol w="1277334">
                  <a:extLst>
                    <a:ext uri="{9D8B030D-6E8A-4147-A177-3AD203B41FA5}">
                      <a16:colId xmlns:a16="http://schemas.microsoft.com/office/drawing/2014/main" val="1285243018"/>
                    </a:ext>
                  </a:extLst>
                </a:gridCol>
                <a:gridCol w="1667359">
                  <a:extLst>
                    <a:ext uri="{9D8B030D-6E8A-4147-A177-3AD203B41FA5}">
                      <a16:colId xmlns:a16="http://schemas.microsoft.com/office/drawing/2014/main" val="2078199585"/>
                    </a:ext>
                  </a:extLst>
                </a:gridCol>
                <a:gridCol w="1508099">
                  <a:extLst>
                    <a:ext uri="{9D8B030D-6E8A-4147-A177-3AD203B41FA5}">
                      <a16:colId xmlns:a16="http://schemas.microsoft.com/office/drawing/2014/main" val="558574664"/>
                    </a:ext>
                  </a:extLst>
                </a:gridCol>
                <a:gridCol w="2213395">
                  <a:extLst>
                    <a:ext uri="{9D8B030D-6E8A-4147-A177-3AD203B41FA5}">
                      <a16:colId xmlns:a16="http://schemas.microsoft.com/office/drawing/2014/main" val="623884205"/>
                    </a:ext>
                  </a:extLst>
                </a:gridCol>
                <a:gridCol w="2509164">
                  <a:extLst>
                    <a:ext uri="{9D8B030D-6E8A-4147-A177-3AD203B41FA5}">
                      <a16:colId xmlns:a16="http://schemas.microsoft.com/office/drawing/2014/main" val="765320612"/>
                    </a:ext>
                  </a:extLst>
                </a:gridCol>
              </a:tblGrid>
              <a:tr h="7694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Installed Capacity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Solar Panels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Energy Consumption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water volume produced per day (m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water volume produced per year  (m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Energy Produced Summer Per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282966"/>
                  </a:ext>
                </a:extLst>
              </a:tr>
              <a:tr h="3631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5MW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KW per m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2997 MW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029013"/>
                  </a:ext>
                </a:extLst>
              </a:tr>
              <a:tr h="515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RO facility cost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Solar Panels cost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Production cost per (m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Selling Price per (m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Total production cost  per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Profit from Selling  per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785149"/>
                  </a:ext>
                </a:extLst>
              </a:tr>
              <a:tr h="3157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2.239.993 €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7.142.857 €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 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1.021.996 €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1.921.354 €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950298"/>
                  </a:ext>
                </a:extLst>
              </a:tr>
              <a:tr h="515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Profit from Energy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Payment in full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067565"/>
                  </a:ext>
                </a:extLst>
              </a:tr>
              <a:tr h="3157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269.815 €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4237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8F8F01A-BC61-477C-A79B-FC180C48E6DE}"/>
              </a:ext>
            </a:extLst>
          </p:cNvPr>
          <p:cNvSpPr txBox="1"/>
          <p:nvPr/>
        </p:nvSpPr>
        <p:spPr>
          <a:xfrm>
            <a:off x="3312158" y="1275340"/>
            <a:ext cx="551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Palatino Linotype" panose="02040502050505030304" pitchFamily="18" charset="0"/>
              </a:rPr>
              <a:t>Απλή εφαρμογή </a:t>
            </a:r>
          </a:p>
        </p:txBody>
      </p:sp>
    </p:spTree>
    <p:extLst>
      <p:ext uri="{BB962C8B-B14F-4D97-AF65-F5344CB8AC3E}">
        <p14:creationId xmlns:p14="http://schemas.microsoft.com/office/powerpoint/2010/main" val="2301188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42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20E19-A4C8-4261-B9E7-AAE2C757120D}"/>
              </a:ext>
            </a:extLst>
          </p:cNvPr>
          <p:cNvSpPr txBox="1"/>
          <p:nvPr/>
        </p:nvSpPr>
        <p:spPr>
          <a:xfrm>
            <a:off x="829470" y="2772827"/>
            <a:ext cx="10713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latin typeface="Palatino Linotype" panose="02040502050505030304" pitchFamily="18" charset="0"/>
              </a:rPr>
              <a:t>Σας ευχαριστώ πολύ για την υπομονή και τον χρόνο που διαθέσατε</a:t>
            </a:r>
          </a:p>
        </p:txBody>
      </p:sp>
    </p:spTree>
    <p:extLst>
      <p:ext uri="{BB962C8B-B14F-4D97-AF65-F5344CB8AC3E}">
        <p14:creationId xmlns:p14="http://schemas.microsoft.com/office/powerpoint/2010/main" val="284828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665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Εισαγωγικές έννοιες της ηλιακής ακτινοβολίας (1) 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865256" y="6344595"/>
            <a:ext cx="228600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70FFFF4-1952-432F-8362-EC5AEB4D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694" y="855135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2400" dirty="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633063-E45B-4846-879C-59F5691D54D0}"/>
              </a:ext>
            </a:extLst>
          </p:cNvPr>
          <p:cNvSpPr txBox="1"/>
          <p:nvPr/>
        </p:nvSpPr>
        <p:spPr>
          <a:xfrm>
            <a:off x="1188720" y="891375"/>
            <a:ext cx="1034796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dirty="0">
                <a:latin typeface="Palatino Linotype" panose="02040502050505030304" pitchFamily="18" charset="0"/>
              </a:rPr>
              <a:t>Ηλιακή ακτινοβολία στην επιφάνεια της Γης αποτελείται από </a:t>
            </a:r>
            <a:r>
              <a:rPr lang="en-GB" sz="1700" dirty="0">
                <a:latin typeface="Palatino Linotype" panose="02040502050505030304" pitchFamily="18" charset="0"/>
              </a:rPr>
              <a:t>:</a:t>
            </a:r>
            <a:endParaRPr lang="el-GR" sz="1700" dirty="0">
              <a:latin typeface="Palatino Linotype" panose="02040502050505030304" pitchFamily="18" charset="0"/>
            </a:endParaRPr>
          </a:p>
          <a:p>
            <a:endParaRPr lang="el-GR" sz="10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700" dirty="0">
                <a:latin typeface="Palatino Linotype" panose="02040502050505030304" pitchFamily="18" charset="0"/>
              </a:rPr>
              <a:t>Άμεση</a:t>
            </a:r>
            <a:r>
              <a:rPr lang="en-GB" sz="1700" dirty="0">
                <a:latin typeface="Palatino Linotype" panose="02040502050505030304" pitchFamily="18" charset="0"/>
              </a:rPr>
              <a:t>: </a:t>
            </a:r>
            <a:r>
              <a:rPr lang="el-GR" sz="1700" dirty="0">
                <a:latin typeface="Palatino Linotype" panose="02040502050505030304" pitchFamily="18" charset="0"/>
              </a:rPr>
              <a:t>Είναι η ηλιακή ακτινοβολία που λαμβάνεται χωρίς να έχει υποστεί σκέδαση στην ατμόσφαιρα</a:t>
            </a:r>
            <a:r>
              <a:rPr lang="en-GB" sz="1700" dirty="0">
                <a:latin typeface="Palatino Linotype" panose="0204050205050503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700" dirty="0">
                <a:latin typeface="Palatino Linotype" panose="02040502050505030304" pitchFamily="18" charset="0"/>
              </a:rPr>
              <a:t>Διάχυτη</a:t>
            </a:r>
            <a:r>
              <a:rPr lang="en-GB" sz="1700" dirty="0">
                <a:latin typeface="Palatino Linotype" panose="02040502050505030304" pitchFamily="18" charset="0"/>
              </a:rPr>
              <a:t>:</a:t>
            </a:r>
            <a:r>
              <a:rPr lang="el-GR" sz="1700" dirty="0">
                <a:latin typeface="Palatino Linotype" panose="02040502050505030304" pitchFamily="18" charset="0"/>
              </a:rPr>
              <a:t> Είναι</a:t>
            </a:r>
            <a:r>
              <a:rPr lang="en-GB" sz="1700" dirty="0">
                <a:latin typeface="Palatino Linotype" panose="02040502050505030304" pitchFamily="18" charset="0"/>
              </a:rPr>
              <a:t> </a:t>
            </a:r>
            <a:r>
              <a:rPr lang="el-GR" sz="1700" dirty="0">
                <a:latin typeface="Palatino Linotype" panose="02040502050505030304" pitchFamily="18" charset="0"/>
              </a:rPr>
              <a:t>η ηλιακή ακτινοβολία που έχει πρώτα σκεδαστεί και ανακλαστεί στα διάφορα σωματίδια και σταγονίδια της ατμόσφαιρας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700" dirty="0">
                <a:latin typeface="Palatino Linotype" panose="02040502050505030304" pitchFamily="18" charset="0"/>
              </a:rPr>
              <a:t>Ανακλώμενη</a:t>
            </a:r>
            <a:r>
              <a:rPr lang="en-GB" sz="1700" dirty="0">
                <a:latin typeface="Palatino Linotype" panose="02040502050505030304" pitchFamily="18" charset="0"/>
              </a:rPr>
              <a:t>: </a:t>
            </a:r>
            <a:r>
              <a:rPr lang="el-GR" sz="1700" dirty="0">
                <a:latin typeface="Palatino Linotype" panose="02040502050505030304" pitchFamily="18" charset="0"/>
              </a:rPr>
              <a:t>Είναι η ηλιακή ακτινοβολία που προέρχεται από την </a:t>
            </a:r>
            <a:r>
              <a:rPr lang="el-GR" sz="1700" dirty="0" err="1">
                <a:latin typeface="Palatino Linotype" panose="02040502050505030304" pitchFamily="18" charset="0"/>
              </a:rPr>
              <a:t>ανακλαστικότητα</a:t>
            </a:r>
            <a:r>
              <a:rPr lang="el-GR" sz="1700" dirty="0">
                <a:latin typeface="Palatino Linotype" panose="02040502050505030304" pitchFamily="18" charset="0"/>
              </a:rPr>
              <a:t> της επιφάνειας στην περιοχή που εξετάζεται.  </a:t>
            </a:r>
          </a:p>
          <a:p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4A32182-07D2-4AD9-94C6-C4012C1E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181" y="2896770"/>
            <a:ext cx="4420354" cy="3134989"/>
          </a:xfrm>
          <a:prstGeom prst="rect">
            <a:avLst/>
          </a:prstGeom>
        </p:spPr>
      </p:pic>
      <p:pic>
        <p:nvPicPr>
          <p:cNvPr id="18" name="Εικόνα 17" descr="C:\Users\koudo\AppData\Local\Microsoft\Windows\INetCache\Content.Word\noas pyronomemter.jpg">
            <a:extLst>
              <a:ext uri="{FF2B5EF4-FFF2-40B4-BE49-F238E27FC236}">
                <a16:creationId xmlns:a16="http://schemas.microsoft.com/office/drawing/2014/main" id="{96DC9CFD-3F8A-4B28-90F5-C7CCA783E59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95" y="3110393"/>
            <a:ext cx="4457700" cy="2921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04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865256" y="6344595"/>
            <a:ext cx="228600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383C-5108-44C0-B85A-C7611ADD9661}"/>
              </a:ext>
            </a:extLst>
          </p:cNvPr>
          <p:cNvSpPr txBox="1"/>
          <p:nvPr/>
        </p:nvSpPr>
        <p:spPr>
          <a:xfrm>
            <a:off x="957580" y="721620"/>
            <a:ext cx="9723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 Linotype" panose="02040502050505030304" pitchFamily="18" charset="0"/>
              </a:rPr>
              <a:t>Εξωγήινη ακτινοβολία</a:t>
            </a:r>
            <a:r>
              <a:rPr lang="en-GB" dirty="0">
                <a:latin typeface="Palatino Linotype" panose="02040502050505030304" pitchFamily="18" charset="0"/>
              </a:rPr>
              <a:t>: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endParaRPr lang="en-GB" dirty="0">
              <a:latin typeface="Palatino Linotype" panose="02040502050505030304" pitchFamily="18" charset="0"/>
            </a:endParaRPr>
          </a:p>
          <a:p>
            <a:endParaRPr lang="el-GR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Ωριαία Εξωγήινη ακτινοβολία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>
                <a:latin typeface="Palatino Linotype" panose="02040502050505030304" pitchFamily="18" charset="0"/>
              </a:rPr>
              <a:t>Ημερήσια εξωγήινη ακτινοβολία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Πίνακας 6">
                <a:extLst>
                  <a:ext uri="{FF2B5EF4-FFF2-40B4-BE49-F238E27FC236}">
                    <a16:creationId xmlns:a16="http://schemas.microsoft.com/office/drawing/2014/main" id="{B9276458-A6B7-4062-B51C-8B6E27C49C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7141395"/>
                  </p:ext>
                </p:extLst>
              </p:nvPr>
            </p:nvGraphicFramePr>
            <p:xfrm>
              <a:off x="73658" y="2471297"/>
              <a:ext cx="10804210" cy="12504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646616">
                      <a:extLst>
                        <a:ext uri="{9D8B030D-6E8A-4147-A177-3AD203B41FA5}">
                          <a16:colId xmlns:a16="http://schemas.microsoft.com/office/drawing/2014/main" val="3531432366"/>
                        </a:ext>
                      </a:extLst>
                    </a:gridCol>
                    <a:gridCol w="566888">
                      <a:extLst>
                        <a:ext uri="{9D8B030D-6E8A-4147-A177-3AD203B41FA5}">
                          <a16:colId xmlns:a16="http://schemas.microsoft.com/office/drawing/2014/main" val="3094272830"/>
                        </a:ext>
                      </a:extLst>
                    </a:gridCol>
                    <a:gridCol w="590706">
                      <a:extLst>
                        <a:ext uri="{9D8B030D-6E8A-4147-A177-3AD203B41FA5}">
                          <a16:colId xmlns:a16="http://schemas.microsoft.com/office/drawing/2014/main" val="3763026458"/>
                        </a:ext>
                      </a:extLst>
                    </a:gridCol>
                  </a:tblGrid>
                  <a:tr h="125047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𝛪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𝜊</m:t>
                                    </m:r>
                                  </m:sub>
                                </m:s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l-G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𝑠𝑐</m:t>
                                    </m:r>
                                  </m:sub>
                                </m:s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180</m:t>
                                        </m:r>
                                      </m:num>
                                      <m:den>
                                        <m: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d>
                                      <m:d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𝜔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func>
                                          <m:func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l-GR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𝜔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l-GR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l-G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l-G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16825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Πίνακας 6">
                <a:extLst>
                  <a:ext uri="{FF2B5EF4-FFF2-40B4-BE49-F238E27FC236}">
                    <a16:creationId xmlns:a16="http://schemas.microsoft.com/office/drawing/2014/main" id="{B9276458-A6B7-4062-B51C-8B6E27C49C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7141395"/>
                  </p:ext>
                </p:extLst>
              </p:nvPr>
            </p:nvGraphicFramePr>
            <p:xfrm>
              <a:off x="73658" y="2471297"/>
              <a:ext cx="10804210" cy="12504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646616">
                      <a:extLst>
                        <a:ext uri="{9D8B030D-6E8A-4147-A177-3AD203B41FA5}">
                          <a16:colId xmlns:a16="http://schemas.microsoft.com/office/drawing/2014/main" val="3531432366"/>
                        </a:ext>
                      </a:extLst>
                    </a:gridCol>
                    <a:gridCol w="566888">
                      <a:extLst>
                        <a:ext uri="{9D8B030D-6E8A-4147-A177-3AD203B41FA5}">
                          <a16:colId xmlns:a16="http://schemas.microsoft.com/office/drawing/2014/main" val="3094272830"/>
                        </a:ext>
                      </a:extLst>
                    </a:gridCol>
                    <a:gridCol w="590706">
                      <a:extLst>
                        <a:ext uri="{9D8B030D-6E8A-4147-A177-3AD203B41FA5}">
                          <a16:colId xmlns:a16="http://schemas.microsoft.com/office/drawing/2014/main" val="3763026458"/>
                        </a:ext>
                      </a:extLst>
                    </a:gridCol>
                  </a:tblGrid>
                  <a:tr h="125047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r="-120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l-G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l-G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168250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Πίνακας 18">
                <a:extLst>
                  <a:ext uri="{FF2B5EF4-FFF2-40B4-BE49-F238E27FC236}">
                    <a16:creationId xmlns:a16="http://schemas.microsoft.com/office/drawing/2014/main" id="{C2EF4C7F-754C-4214-BBEE-07B58E7C98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500278"/>
                  </p:ext>
                </p:extLst>
              </p:nvPr>
            </p:nvGraphicFramePr>
            <p:xfrm>
              <a:off x="144895" y="3864577"/>
              <a:ext cx="7929684" cy="92281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080076">
                      <a:extLst>
                        <a:ext uri="{9D8B030D-6E8A-4147-A177-3AD203B41FA5}">
                          <a16:colId xmlns:a16="http://schemas.microsoft.com/office/drawing/2014/main" val="2024484870"/>
                        </a:ext>
                      </a:extLst>
                    </a:gridCol>
                    <a:gridCol w="416063">
                      <a:extLst>
                        <a:ext uri="{9D8B030D-6E8A-4147-A177-3AD203B41FA5}">
                          <a16:colId xmlns:a16="http://schemas.microsoft.com/office/drawing/2014/main" val="4157291541"/>
                        </a:ext>
                      </a:extLst>
                    </a:gridCol>
                    <a:gridCol w="433545">
                      <a:extLst>
                        <a:ext uri="{9D8B030D-6E8A-4147-A177-3AD203B41FA5}">
                          <a16:colId xmlns:a16="http://schemas.microsoft.com/office/drawing/2014/main" val="3753781946"/>
                        </a:ext>
                      </a:extLst>
                    </a:gridCol>
                  </a:tblGrid>
                  <a:tr h="92281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24</m:t>
                                    </m:r>
                                    <m:sSub>
                                      <m:sSub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𝑠𝑐</m:t>
                                        </m:r>
                                      </m:sub>
                                    </m:sSub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180</m:t>
                                        </m:r>
                                      </m:num>
                                      <m:den>
                                        <m: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l-GR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l-GR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l-GR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l-G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l-G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98145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Πίνακας 18">
                <a:extLst>
                  <a:ext uri="{FF2B5EF4-FFF2-40B4-BE49-F238E27FC236}">
                    <a16:creationId xmlns:a16="http://schemas.microsoft.com/office/drawing/2014/main" id="{C2EF4C7F-754C-4214-BBEE-07B58E7C98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500278"/>
                  </p:ext>
                </p:extLst>
              </p:nvPr>
            </p:nvGraphicFramePr>
            <p:xfrm>
              <a:off x="144895" y="3864577"/>
              <a:ext cx="7929684" cy="92281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080076">
                      <a:extLst>
                        <a:ext uri="{9D8B030D-6E8A-4147-A177-3AD203B41FA5}">
                          <a16:colId xmlns:a16="http://schemas.microsoft.com/office/drawing/2014/main" val="2024484870"/>
                        </a:ext>
                      </a:extLst>
                    </a:gridCol>
                    <a:gridCol w="416063">
                      <a:extLst>
                        <a:ext uri="{9D8B030D-6E8A-4147-A177-3AD203B41FA5}">
                          <a16:colId xmlns:a16="http://schemas.microsoft.com/office/drawing/2014/main" val="4157291541"/>
                        </a:ext>
                      </a:extLst>
                    </a:gridCol>
                    <a:gridCol w="433545">
                      <a:extLst>
                        <a:ext uri="{9D8B030D-6E8A-4147-A177-3AD203B41FA5}">
                          <a16:colId xmlns:a16="http://schemas.microsoft.com/office/drawing/2014/main" val="3753781946"/>
                        </a:ext>
                      </a:extLst>
                    </a:gridCol>
                  </a:tblGrid>
                  <a:tr h="922814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r="-11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l-G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l-G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98145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7A333C6-FCB3-4EC1-8ABF-6463398A5A83}"/>
              </a:ext>
            </a:extLst>
          </p:cNvPr>
          <p:cNvSpPr txBox="1"/>
          <p:nvPr/>
        </p:nvSpPr>
        <p:spPr>
          <a:xfrm>
            <a:off x="776114" y="5065006"/>
            <a:ext cx="10588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altLang="el-GR" dirty="0">
                <a:latin typeface="Tahoma" panose="020B0604030504040204" pitchFamily="34" charset="0"/>
              </a:rPr>
              <a:t>Όπου</a:t>
            </a:r>
            <a:r>
              <a:rPr lang="en-GB" altLang="el-GR" dirty="0">
                <a:latin typeface="Tahoma" panose="020B0604030504040204" pitchFamily="34" charset="0"/>
              </a:rPr>
              <a:t> </a:t>
            </a:r>
            <a:r>
              <a:rPr lang="el-GR" altLang="el-GR" dirty="0">
                <a:latin typeface="Tahoma" panose="020B0604030504040204" pitchFamily="34" charset="0"/>
              </a:rPr>
              <a:t>η ηλιακή σταθερά </a:t>
            </a:r>
            <a:r>
              <a:rPr lang="en-GB" altLang="el-GR" dirty="0">
                <a:latin typeface="Tahoma" panose="020B0604030504040204" pitchFamily="34" charset="0"/>
              </a:rPr>
              <a:t>G</a:t>
            </a:r>
            <a:r>
              <a:rPr lang="en-US" altLang="el-GR" baseline="-25000" dirty="0" err="1">
                <a:latin typeface="Tahoma" panose="020B0604030504040204" pitchFamily="34" charset="0"/>
              </a:rPr>
              <a:t>sc</a:t>
            </a:r>
            <a:r>
              <a:rPr lang="el-GR" altLang="el-GR" dirty="0">
                <a:latin typeface="Tahoma" panose="020B0604030504040204" pitchFamily="34" charset="0"/>
              </a:rPr>
              <a:t>=1367 W/m</a:t>
            </a:r>
            <a:r>
              <a:rPr lang="el-GR" altLang="el-GR" baseline="30000" dirty="0">
                <a:latin typeface="Tahoma" panose="020B0604030504040204" pitchFamily="34" charset="0"/>
              </a:rPr>
              <a:t>2</a:t>
            </a:r>
            <a:r>
              <a:rPr lang="el-GR" altLang="el-GR" dirty="0">
                <a:latin typeface="Tahoma" panose="020B0604030504040204" pitchFamily="34" charset="0"/>
              </a:rPr>
              <a:t>, </a:t>
            </a:r>
            <a:r>
              <a:rPr lang="en-GB" altLang="el-GR" dirty="0">
                <a:latin typeface="Tahoma" panose="020B0604030504040204" pitchFamily="34" charset="0"/>
              </a:rPr>
              <a:t>d </a:t>
            </a:r>
            <a:r>
              <a:rPr lang="el-GR" altLang="el-GR" dirty="0">
                <a:latin typeface="Tahoma" panose="020B0604030504040204" pitchFamily="34" charset="0"/>
              </a:rPr>
              <a:t>η ηλιακή εκκεντρότητα, φ το γεωγραφικό πλάτος, δ η απόκλιση από τον άξονα της γης, ω</a:t>
            </a:r>
            <a:r>
              <a:rPr lang="en-US" altLang="el-GR" baseline="-25000" dirty="0">
                <a:latin typeface="Tahoma" panose="020B0604030504040204" pitchFamily="34" charset="0"/>
              </a:rPr>
              <a:t>s</a:t>
            </a:r>
            <a:r>
              <a:rPr lang="en-US" altLang="el-GR" dirty="0">
                <a:latin typeface="Tahoma" panose="020B0604030504040204" pitchFamily="34" charset="0"/>
              </a:rPr>
              <a:t> </a:t>
            </a:r>
            <a:r>
              <a:rPr lang="el-GR" altLang="el-GR" dirty="0">
                <a:latin typeface="Tahoma" panose="020B0604030504040204" pitchFamily="34" charset="0"/>
              </a:rPr>
              <a:t>η ωριαία γωνία δύσης του ηλίου, ω</a:t>
            </a:r>
            <a:r>
              <a:rPr lang="el-GR" altLang="el-GR" baseline="-25000" dirty="0">
                <a:latin typeface="Tahoma" panose="020B0604030504040204" pitchFamily="34" charset="0"/>
              </a:rPr>
              <a:t>1</a:t>
            </a:r>
            <a:r>
              <a:rPr lang="el-GR" altLang="el-GR" dirty="0">
                <a:latin typeface="Tahoma" panose="020B0604030504040204" pitchFamily="34" charset="0"/>
              </a:rPr>
              <a:t> και ω</a:t>
            </a:r>
            <a:r>
              <a:rPr lang="el-GR" altLang="el-GR" baseline="-25000" dirty="0">
                <a:latin typeface="Tahoma" panose="020B0604030504040204" pitchFamily="34" charset="0"/>
              </a:rPr>
              <a:t>2</a:t>
            </a:r>
            <a:r>
              <a:rPr lang="el-GR" altLang="el-GR" dirty="0">
                <a:latin typeface="Tahoma" panose="020B0604030504040204" pitchFamily="34" charset="0"/>
              </a:rPr>
              <a:t> οι ωριαίες γωνίες στην αρχή και στο τέλος της ώρας</a:t>
            </a:r>
          </a:p>
          <a:p>
            <a:endParaRPr lang="el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55D548-5393-4FD5-955D-09CC9DA86ECA}"/>
              </a:ext>
            </a:extLst>
          </p:cNvPr>
          <p:cNvSpPr txBox="1"/>
          <p:nvPr/>
        </p:nvSpPr>
        <p:spPr>
          <a:xfrm>
            <a:off x="829470" y="132786"/>
            <a:ext cx="665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Εισαγωγικές έννοιες της ηλιακής ακτινοβολίας (2)</a:t>
            </a:r>
          </a:p>
        </p:txBody>
      </p:sp>
    </p:spTree>
    <p:extLst>
      <p:ext uri="{BB962C8B-B14F-4D97-AF65-F5344CB8AC3E}">
        <p14:creationId xmlns:p14="http://schemas.microsoft.com/office/powerpoint/2010/main" val="15209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46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Διαγράμματα εξωτερικής ακτινοβολίας 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865256" y="6344595"/>
            <a:ext cx="228600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6A07D02-B820-4782-8BEF-6484E509FB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615175"/>
            <a:ext cx="4566721" cy="277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113467E7-50D6-4AEA-A940-EEE1493E15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78" y="639935"/>
            <a:ext cx="4554220" cy="272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45EA504E-4843-4E52-A32A-BF4A5234AC6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09" y="3395051"/>
            <a:ext cx="5075998" cy="2942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52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8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865256" y="6344595"/>
            <a:ext cx="228600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3739C0-B55D-4A8B-A79A-F4DBF5C79F76}"/>
              </a:ext>
            </a:extLst>
          </p:cNvPr>
          <p:cNvSpPr txBox="1"/>
          <p:nvPr/>
        </p:nvSpPr>
        <p:spPr>
          <a:xfrm>
            <a:off x="838198" y="162603"/>
            <a:ext cx="46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Ορισμός του συντελεστή αιθριότητας Κ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0C93A6-20C5-404E-9B11-CA22374B54AF}"/>
              </a:ext>
            </a:extLst>
          </p:cNvPr>
          <p:cNvSpPr txBox="1"/>
          <p:nvPr/>
        </p:nvSpPr>
        <p:spPr>
          <a:xfrm>
            <a:off x="884420" y="697322"/>
            <a:ext cx="10821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Palatino Linotype" panose="02040502050505030304" pitchFamily="18" charset="0"/>
              </a:rPr>
              <a:t>Η τελική ηλιακή ακτινοβολία η οποία φθάνει στην επιφάνεια της γης είναι ένα ποσοστό της εξωτερικής. Τον λόγο της πραγματικής ηλιακής ακτινοβολίας που μετριέται στην επιφάνεια της γης  προς την εξωγήινη ορίζουμε ως συντελεστή αιθριότητας.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>
                <a:extLst>
                  <a:ext uri="{FF2B5EF4-FFF2-40B4-BE49-F238E27FC236}">
                    <a16:creationId xmlns:a16="http://schemas.microsoft.com/office/drawing/2014/main" id="{72F8E859-CCA2-4036-BD91-A5575BFBBDBF}"/>
                  </a:ext>
                </a:extLst>
              </p:cNvPr>
              <p:cNvSpPr/>
              <p:nvPr/>
            </p:nvSpPr>
            <p:spPr>
              <a:xfrm>
                <a:off x="8714593" y="1325098"/>
                <a:ext cx="994375" cy="657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sub>
                      </m:sSub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3" name="Ορθογώνιο 22">
                <a:extLst>
                  <a:ext uri="{FF2B5EF4-FFF2-40B4-BE49-F238E27FC236}">
                    <a16:creationId xmlns:a16="http://schemas.microsoft.com/office/drawing/2014/main" id="{72F8E859-CCA2-4036-BD91-A5575BFBB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93" y="1325098"/>
                <a:ext cx="994375" cy="657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D58C0BB7-B586-4919-A7C8-B3B34BED78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51" y="3235787"/>
            <a:ext cx="4565650" cy="289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6B4E9F2D-21F4-4822-A9C8-9E1E97047D5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84" y="3235787"/>
            <a:ext cx="4565650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0FD7BE3-D6D4-4713-ACE1-2D7D71948E33}"/>
              </a:ext>
            </a:extLst>
          </p:cNvPr>
          <p:cNvSpPr/>
          <p:nvPr/>
        </p:nvSpPr>
        <p:spPr>
          <a:xfrm>
            <a:off x="952784" y="2198002"/>
            <a:ext cx="1034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l-GR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→1 η ατμόσφαιρα παρουσιάζεται διαμπερής, ενώ αντίστοιχα όταν ο συντελεστής </a:t>
            </a:r>
            <a:r>
              <a:rPr lang="el-G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lang="el-GR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→0 η ατμόσφαιρα εμφανίζει έντονη νέφωση.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801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CB0E-703F-44F0-9D29-43BD9B041193}" type="slidenum">
              <a:rPr lang="el-GR" smtClean="0"/>
              <a:t>9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895" y="172720"/>
            <a:ext cx="613338" cy="6548755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38198" y="531935"/>
            <a:ext cx="10464800" cy="10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57580" y="6344595"/>
            <a:ext cx="10464800" cy="37688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" y="967564"/>
            <a:ext cx="7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Ε.Μ.Π</a:t>
            </a: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" y="327600"/>
            <a:ext cx="571128" cy="563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044581" y="3520269"/>
            <a:ext cx="49899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Τομέας  Υδατικών Πόρων και Περιβάλλοντος</a:t>
            </a:r>
          </a:p>
          <a:p>
            <a:pPr algn="ctr"/>
            <a:endParaRPr lang="el-GR" sz="1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580" y="6389765"/>
            <a:ext cx="844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Στοχαστική διερεύνηση της χρονικής μεταβολής της ηλιακής ακτινοβολίας</a:t>
            </a:r>
          </a:p>
          <a:p>
            <a:endParaRPr lang="el-GR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8" y="176474"/>
            <a:ext cx="46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Δεδομένα και περιοχές μελέτης (1)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11763494" y="635854"/>
            <a:ext cx="255182" cy="572049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72000">
                <a:schemeClr val="accent1"/>
              </a:gs>
              <a:gs pos="85000">
                <a:schemeClr val="accent2">
                  <a:lumMod val="95000"/>
                  <a:lumOff val="5000"/>
                </a:schemeClr>
              </a:gs>
              <a:gs pos="100000">
                <a:srgbClr val="980D06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Θέση αριθμού διαφάνειας 12"/>
          <p:cNvSpPr txBox="1">
            <a:spLocks/>
          </p:cNvSpPr>
          <p:nvPr/>
        </p:nvSpPr>
        <p:spPr>
          <a:xfrm>
            <a:off x="11865256" y="6344595"/>
            <a:ext cx="228600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27945" y="1275341"/>
            <a:ext cx="1907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ΝΟΕΜΒΡΙΟΣ</a:t>
            </a:r>
          </a:p>
          <a:p>
            <a:pPr algn="ctr"/>
            <a:endParaRPr lang="el-GR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1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56D75C4-693F-40C9-A0F2-EE8D1777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99" y="685105"/>
            <a:ext cx="10261398" cy="55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3049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2956</TotalTime>
  <Words>3385</Words>
  <Application>Microsoft Office PowerPoint</Application>
  <PresentationFormat>Ευρεία οθόνη</PresentationFormat>
  <Paragraphs>620</Paragraphs>
  <Slides>42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Palatino Linotype</vt:lpstr>
      <vt:lpstr>Tahoma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Νίκος Παπαγεωργίου</dc:creator>
  <cp:lastModifiedBy>giannis koudouris</cp:lastModifiedBy>
  <cp:revision>311</cp:revision>
  <dcterms:created xsi:type="dcterms:W3CDTF">2017-10-29T22:24:46Z</dcterms:created>
  <dcterms:modified xsi:type="dcterms:W3CDTF">2017-11-06T08:23:19Z</dcterms:modified>
</cp:coreProperties>
</file>